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0"/>
  </p:notesMasterIdLst>
  <p:sldIdLst>
    <p:sldId id="256" r:id="rId2"/>
    <p:sldId id="359" r:id="rId3"/>
    <p:sldId id="419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  <p:sldId id="422" r:id="rId50"/>
    <p:sldId id="423" r:id="rId51"/>
    <p:sldId id="424" r:id="rId52"/>
    <p:sldId id="425" r:id="rId53"/>
    <p:sldId id="426" r:id="rId54"/>
    <p:sldId id="427" r:id="rId55"/>
    <p:sldId id="428" r:id="rId56"/>
    <p:sldId id="429" r:id="rId57"/>
    <p:sldId id="432" r:id="rId58"/>
    <p:sldId id="431" r:id="rId59"/>
    <p:sldId id="433" r:id="rId60"/>
    <p:sldId id="434" r:id="rId61"/>
    <p:sldId id="435" r:id="rId62"/>
    <p:sldId id="420" r:id="rId63"/>
    <p:sldId id="301" r:id="rId64"/>
    <p:sldId id="299" r:id="rId65"/>
    <p:sldId id="302" r:id="rId66"/>
    <p:sldId id="303" r:id="rId67"/>
    <p:sldId id="305" r:id="rId68"/>
    <p:sldId id="306" r:id="rId69"/>
    <p:sldId id="307" r:id="rId70"/>
    <p:sldId id="308" r:id="rId71"/>
    <p:sldId id="309" r:id="rId72"/>
    <p:sldId id="311" r:id="rId73"/>
    <p:sldId id="312" r:id="rId74"/>
    <p:sldId id="313" r:id="rId75"/>
    <p:sldId id="314" r:id="rId76"/>
    <p:sldId id="421" r:id="rId77"/>
    <p:sldId id="360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91"/>
      <p:bold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Inter-Regular" panose="020B0604020202020204" charset="0"/>
      <p:regular r:id="rId97"/>
      <p:bold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4FD110-219E-48FE-9727-52FF4CF7D62B}">
  <a:tblStyle styleId="{CD4FD110-219E-48FE-9727-52FF4CF7D6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2" autoAdjust="0"/>
  </p:normalViewPr>
  <p:slideViewPr>
    <p:cSldViewPr snapToGrid="0">
      <p:cViewPr varScale="1">
        <p:scale>
          <a:sx n="94" d="100"/>
          <a:sy n="94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38657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734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800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573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083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059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14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fld id="{9D54C848-94BC-4F36-9828-FAEB3AD78BAD}" type="slidenum">
              <a:rPr lang="ko-KR" altLang="en-US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649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fld id="{9D54C848-94BC-4F36-9828-FAEB3AD78BAD}" type="slidenum">
              <a:rPr lang="ko-KR" altLang="en-US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0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73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8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fld id="{9D54C848-94BC-4F36-9828-FAEB3AD78BAD}" type="slidenum">
              <a:rPr lang="ko-KR" altLang="en-US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4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101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228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9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758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872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80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3337C-127D-4187-AD1B-8B5C59642488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11CEC0-F61B-41B3-A958-13D32E2B4D2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65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86C4BD-5B71-43C4-B626-C75125669690}" type="datetime1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413434-A035-4187-9E22-AD35241D7DE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81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3.png"/><Relationship Id="rId4" Type="http://schemas.openxmlformats.org/officeDocument/2006/relationships/oleObject" Target="../embeddings/oleObject1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smtClean="0"/>
              <a:t>서민석 포트폴리오</a:t>
            </a:r>
            <a:endParaRPr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1037875" y="3147675"/>
            <a:ext cx="490537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CONTACT</a:t>
            </a:r>
          </a:p>
          <a:p>
            <a:r>
              <a:rPr lang="en-US" altLang="ko-KR" sz="1100" dirty="0" smtClean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https://github.com/kaisprites</a:t>
            </a:r>
          </a:p>
          <a:p>
            <a:r>
              <a:rPr lang="en-US" altLang="ko-KR" sz="1100" dirty="0" smtClean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revoneschetzaine@gmail.com</a:t>
            </a:r>
          </a:p>
          <a:p>
            <a:r>
              <a:rPr lang="en-US" altLang="ko-KR" sz="1100" dirty="0" smtClean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010-3191-4406</a:t>
            </a:r>
          </a:p>
          <a:p>
            <a:endParaRPr lang="ko-KR" altLang="en-US" sz="1100" dirty="0">
              <a:solidFill>
                <a:schemeClr val="bg1"/>
              </a:solidFill>
              <a:latin typeface="Inter-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영상 </a:t>
              </a: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썸네일</a:t>
              </a: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55076696-95DC-46D1-AC07-82EFA131CB3E}" type="slidenum">
              <a:rPr lang="en" smtClean="0">
                <a:latin typeface="+mj-ea"/>
                <a:ea typeface="+mj-ea"/>
              </a:rPr>
              <a:t>10</a:t>
            </a:fld>
            <a:endParaRPr lang="en" dirty="0"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lc="http://schemas.openxmlformats.org/drawingml/2006/lockedCanvas" xmlns:a16="http://schemas.microsoft.com/office/drawing/2014/main" xmlns="" id="{1B8EAF48-BFCF-4A83-9602-735ED004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1817941"/>
            <a:ext cx="7143068" cy="29614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lc="http://schemas.openxmlformats.org/drawingml/2006/lockedCanvas" xmlns:a16="http://schemas.microsoft.com/office/drawing/2014/main" xmlns="" id="{66276CFC-86BE-4CC2-8B8B-1F09C99B2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720" y="2316000"/>
            <a:ext cx="4401164" cy="1543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기준에 의해 정렬된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일정 개수만큼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record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가져온다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0~49, 50~99, ...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스크롤 조건이 충족될 때마다 호출해야 하므로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비동기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 부분을 함수로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wrap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86000" y="209469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기준에 의해 정렬된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일정 개수만큼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record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가져온다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0~49, 50~99, ...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스크롤 조건이 충족될 때마다 호출해야 하므로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비동기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 부분을 함수로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wrap</a:t>
            </a:r>
          </a:p>
        </p:txBody>
      </p:sp>
    </p:spTree>
    <p:extLst>
      <p:ext uri="{BB962C8B-B14F-4D97-AF65-F5344CB8AC3E}">
        <p14:creationId xmlns:p14="http://schemas.microsoft.com/office/powerpoint/2010/main" val="117433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27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8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3" name="TextBox 32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스크롤이 맨 끝까지 내려오면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변화시키고 함수를 호출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문에서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limit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절을 사용하여 원하는 부분만 추출할 수 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 화면에서는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최신순으로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정렬한다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날짜가 같은 경우 제목 가나다순으로 정렬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41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42" name="직사각형 41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영상 </a:t>
              </a: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썸네일</a:t>
              </a: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lc="http://schemas.openxmlformats.org/drawingml/2006/lockedCanvas" xmlns:a16="http://schemas.microsoft.com/office/drawing/2014/main" xmlns="" id="{72DA4088-F4AE-4ED7-ADE3-E405120BA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7" y="2092356"/>
            <a:ext cx="6270614" cy="12398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lc="http://schemas.openxmlformats.org/drawingml/2006/lockedCanvas" xmlns:a16="http://schemas.microsoft.com/office/drawing/2014/main" xmlns="" id="{3E6EC5ED-83E1-4C04-8C33-537F8565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95" y="3271283"/>
            <a:ext cx="6817689" cy="16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6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7" name="직사각형 16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인기순 정렬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BED0E9D3-E42A-440A-A097-BC6F1543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6" y="2107900"/>
            <a:ext cx="5766302" cy="28831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재생수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좋아요수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7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일간의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재생수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7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일간의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기반으로 인기 점수 산출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재생수와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좋아요수는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video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있으므로 그대로 가져다 쓸 수 있지만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일간의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재생수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댓글수는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다른 테이블에 있으므로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해서 가져와야 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81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5"/>
            <a:ext cx="5276850" cy="475426"/>
            <a:chOff x="614586" y="1030433"/>
            <a:chExt cx="7557814" cy="475424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44627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latinLnBrk="1"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인기순 정렬</a:t>
              </a:r>
            </a:p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left outer join: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왼쪽 테이블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(video)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모두 포함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 테이블은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공통키값만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 테이블에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공통키값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record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없으면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최근댓글과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최근조회의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record count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가져와야 하므로 서브쿼리를 작성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/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09DE684F-5821-4B74-BB65-8BA59A81D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2" y="2257584"/>
            <a:ext cx="8628376" cy="23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5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3"/>
            <a:chOff x="614586" y="1030433"/>
            <a:chExt cx="7557814" cy="298452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1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기타 목록 가져오기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구독한 채널 영상을 가져오는 구독 리스트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좋아요한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영상을 가져오는 좋아요 리스트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본 영상을 가져오는 시청이력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모두 다른 테이블에 있으므로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join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해서 가져온다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inner join: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양쪽에 공통되는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키값이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record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들만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구독한 채널 테이블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inner join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하면 내가 구독한 영상들만 남게 되는 원리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/>
          </a:p>
        </p:txBody>
      </p:sp>
      <p:pic>
        <p:nvPicPr>
          <p:cNvPr id="17" name="그림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2DC896AD-16CE-453C-8316-B3C78524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31" y="2935832"/>
            <a:ext cx="8597538" cy="16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6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3"/>
            <a:chOff x="614586" y="1030433"/>
            <a:chExt cx="7557814" cy="298452"/>
          </a:xfrm>
        </p:grpSpPr>
        <p:sp>
          <p:nvSpPr>
            <p:cNvPr id="17" name="직사각형 16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211960" y="1059581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기타 목록 가져오기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7960B8F5-A3E1-41AD-A5D2-E865108E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47" y="1143636"/>
            <a:ext cx="5554037" cy="17803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EF11CD97-5613-49F5-82B0-C9A4EB9C5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123" y="2691778"/>
            <a:ext cx="5425761" cy="19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2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반응형</a:t>
              </a: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웹 디자인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창의 크기가 변화할 때마다 </a:t>
            </a:r>
            <a:r>
              <a:rPr lang="ko-KR" altLang="en-US" sz="1800" dirty="0" err="1" smtClean="0"/>
              <a:t>컨텐츠의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구성 변화</a:t>
            </a:r>
            <a:endParaRPr lang="en-US" altLang="ko-KR" sz="1800" dirty="0"/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00D22546-2913-4AFF-85E9-3F9BD589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1911614"/>
            <a:ext cx="4795530" cy="30194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0D465A9A-DBF0-4960-AF17-FDDFD0799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126" y="1467083"/>
            <a:ext cx="3598594" cy="317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@media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 크기에 대응하여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객체들의 속성을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재조정할 수 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dirty="0"/>
          </a:p>
        </p:txBody>
      </p:sp>
      <p:pic>
        <p:nvPicPr>
          <p:cNvPr id="17" name="그림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A0A14B9-EBD1-4085-8502-2158EF73F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3" y="1027687"/>
            <a:ext cx="5439534" cy="3924848"/>
          </a:xfrm>
          <a:prstGeom prst="rect">
            <a:avLst/>
          </a:prstGeom>
        </p:spPr>
      </p:pic>
      <p:grpSp>
        <p:nvGrpSpPr>
          <p:cNvPr id="18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9" name="직사각형 18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반응형</a:t>
              </a: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웹 디자인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3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유저 상호작용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버튼을 눌러 </a:t>
            </a:r>
            <a:r>
              <a:rPr lang="en-US" altLang="ko-KR" sz="1800" dirty="0" err="1" smtClean="0"/>
              <a:t>ajax</a:t>
            </a:r>
            <a:r>
              <a:rPr lang="ko-KR" altLang="en-US" sz="1800" dirty="0" smtClean="0"/>
              <a:t>로 </a:t>
            </a:r>
            <a:r>
              <a:rPr lang="en-US" altLang="ko-KR" sz="1800" dirty="0" err="1" smtClean="0"/>
              <a:t>url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data</a:t>
            </a:r>
            <a:r>
              <a:rPr lang="ko-KR" altLang="en-US" sz="1800" dirty="0" smtClean="0"/>
              <a:t>를 </a:t>
            </a:r>
            <a:r>
              <a:rPr lang="ko-KR" altLang="en-US" sz="1800" dirty="0" err="1" smtClean="0"/>
              <a:t>전송받는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controller method</a:t>
            </a:r>
            <a:endParaRPr lang="en-US" altLang="ko-KR" sz="1800" dirty="0"/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78D22429-C8D9-4133-9511-D987041B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56" y="1495420"/>
            <a:ext cx="8583228" cy="21953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806A7666-158E-43EC-9C81-351FE6EA8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3" y="2007959"/>
            <a:ext cx="3833283" cy="10955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7A1BC876-6A64-473E-98B0-6606D8D06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3" y="3304294"/>
            <a:ext cx="5811061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8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19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유저 상호작용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42528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좋아요가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눌린 채로 다시 좋아요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누르면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 취소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싫어요가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눌린 채로 좋아요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누르면 싫어요 취소하고 좋아요 실행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처리를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위해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플래그를 반환한다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나중에 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success:result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단에서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플래그에 따라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적절하게 처리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결과는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수 있으므로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null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받는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wrapper class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800" dirty="0"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AB1A5509-F4B3-413D-801A-35E83AF6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162" y="1084517"/>
            <a:ext cx="4373426" cy="35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CEC0-F61B-41B3-A958-13D32E2B4D25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44927" y="369833"/>
            <a:ext cx="369994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보유 기술 및 사용 툴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pic>
        <p:nvPicPr>
          <p:cNvPr id="1026" name="Picture 2" descr="lh4.googleusercontent.com/qEzYCoyjuklIEbtOCjCwx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11" y="2465955"/>
            <a:ext cx="694242" cy="69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clipse Logos and Artwork | The Eclipse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7" y="1143449"/>
            <a:ext cx="1080910" cy="25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AutoShape 6" descr="다운로드 PyCharm: JetBrains가 만든 전문 개발자용 Python IDE"/>
          <p:cNvSpPr>
            <a:spLocks noChangeAspect="1" noChangeArrowheads="1"/>
          </p:cNvSpPr>
          <p:nvPr/>
        </p:nvSpPr>
        <p:spPr bwMode="auto">
          <a:xfrm>
            <a:off x="951640" y="29670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다운로드 PyCharm: JetBrains가 만든 전문 개발자용 Python 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15" y="1678107"/>
            <a:ext cx="580235" cy="58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11" y="3444032"/>
            <a:ext cx="610007" cy="6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1 - JAVA와 안드로이드 스튜디오 설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5" y="2487207"/>
            <a:ext cx="524698" cy="95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SP] JSP (JavaServer Pages ) 란 무엇인가?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022" y="1836871"/>
            <a:ext cx="827757" cy="8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lcome to Python.or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08" y="1608975"/>
            <a:ext cx="767962" cy="7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jax - 위키백과, 우리 모두의 백과사전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38" y="1990573"/>
            <a:ext cx="1079642" cy="51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ML5 - Wikipedi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19" y="3674757"/>
            <a:ext cx="737252" cy="73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종속형 시트 - 위키백과, 우리 모두의 백과사전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69" y="3835070"/>
            <a:ext cx="540376" cy="76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S로 input checkbox 제어하기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041" y="3622833"/>
            <a:ext cx="841100" cy="84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번역] MongoDB (1) Introduction to MongoDB, BSON Documents, Databases and  Collection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32" y="1894745"/>
            <a:ext cx="2110569" cy="140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Xml File Icon of Colored Outline style - Available in SVG, PNG, EPS, AI &amp;  Icon font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20" y="2712905"/>
            <a:ext cx="833394" cy="83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Json file Icon of Flat style - Available in SVG, PNG, EPS, AI &amp; Icon font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758" y="2766679"/>
            <a:ext cx="784332" cy="78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s jQuery for You?. What it is, who should use it, the pros… | by Rachel  Lum | Medium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55" y="1015976"/>
            <a:ext cx="1545010" cy="84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MySQL] MySQL 테이블 [생성/수정/삭제] 실습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91" y="125613"/>
            <a:ext cx="1415752" cy="7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mazon.com: Oracle DB 11g Errors Guide: Appstore for Android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1" y="3749035"/>
            <a:ext cx="1100166" cy="1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GitHub - SeleniumHQ/selenium: A browser automation framework and ecosystem.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302" y="1088460"/>
            <a:ext cx="841954" cy="87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SQLite - Wikipedi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858" y="2991184"/>
            <a:ext cx="1310116" cy="62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Download Spring Framework Logo in SVG Vector or PNG File Format - Logo.wine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184" y="-15373"/>
            <a:ext cx="1951423" cy="130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Download Google Maps Logo in SVG Vector or PNG File Format - Logo.wine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43" y="3013083"/>
            <a:ext cx="2600853" cy="173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DBeaver – Universal Database Tool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37" y="1024613"/>
            <a:ext cx="1581331" cy="6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파일:Logo-ubuntu cof-orange-hex.svg - 위키백과, 우리 모두의 백과사전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389" y="439770"/>
            <a:ext cx="840495" cy="84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MyBatis – 마이바티스 3 | 소개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914" y="1805211"/>
            <a:ext cx="1696006" cy="42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표준프레임워크포털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20" y="2193276"/>
            <a:ext cx="180975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아파치 톰캣 - 위키백과, 우리 모두의 백과사전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374" y="406216"/>
            <a:ext cx="1218855" cy="8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File:Maven logo.svg - Wikimedia Commons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69" y="2974390"/>
            <a:ext cx="1889852" cy="47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AWS/EC2] Amazon EC2 인스턴스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96" y="1375502"/>
            <a:ext cx="1562727" cy="99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RDS] 파라미터 그룹 변경하기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33" y="1362858"/>
            <a:ext cx="1582517" cy="101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AWS S3 비용 절감하기 (feat. 크로미움 favicon cache 버그)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84" y="1432757"/>
            <a:ext cx="1027461" cy="77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84" descr="깃허브 - 위키백과, 우리 모두의 백과사전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004" y="2450357"/>
            <a:ext cx="1866321" cy="6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 descr="보도 자료 | Atlassian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439" y="3313748"/>
            <a:ext cx="1897886" cy="27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 descr="파일:Slack Technologies Logo.svg - 위키백과, 우리 모두의 백과사전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28" y="3755987"/>
            <a:ext cx="1364389" cy="34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 descr="File:Notion app logo.png - Wikipedia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203" y="4179391"/>
            <a:ext cx="749961" cy="7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8" name="Picture 94" descr="Notes on ObjectAid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04" y="4346215"/>
            <a:ext cx="1919466" cy="4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36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나중에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스트링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플래그를 받아서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스트링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플래그에 따라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적절하게 수정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7" name="직사각형 16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유저 상호작용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01637254-C5A1-4487-A201-22BB11DC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78" y="1018158"/>
            <a:ext cx="3000794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9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21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구독 버튼도 비슷하게 구현</a:t>
            </a:r>
            <a:endParaRPr lang="en-US" altLang="ko-KR" sz="1800" dirty="0" smtClean="0"/>
          </a:p>
          <a:p>
            <a:r>
              <a:rPr lang="ko-KR" altLang="en-US" sz="1800" dirty="0" smtClean="0"/>
              <a:t>다만 버튼이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개뿐이고 </a:t>
            </a:r>
            <a:r>
              <a:rPr lang="en-US" altLang="ko-KR" sz="1800" dirty="0" smtClean="0"/>
              <a:t>toggle</a:t>
            </a:r>
            <a:r>
              <a:rPr lang="ko-KR" altLang="en-US" sz="1800" dirty="0" smtClean="0"/>
              <a:t>할 필요가</a:t>
            </a:r>
            <a:endParaRPr lang="en-US" altLang="ko-KR" sz="1800" dirty="0" smtClean="0"/>
          </a:p>
          <a:p>
            <a:r>
              <a:rPr lang="ko-KR" altLang="en-US" sz="1800" dirty="0" smtClean="0"/>
              <a:t>없으므로 그대로 처리</a:t>
            </a:r>
            <a:endParaRPr lang="en-US" altLang="ko-KR" sz="1800" dirty="0" smtClean="0"/>
          </a:p>
        </p:txBody>
      </p:sp>
      <p:grpSp>
        <p:nvGrpSpPr>
          <p:cNvPr id="16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7" name="직사각형 16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유저 상호작용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0433E095-1C40-4C0C-B826-40447264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2221593"/>
            <a:ext cx="3755840" cy="2769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1E514E0-3946-4D0F-B830-6BBE7E739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53" y="1157486"/>
            <a:ext cx="4157381" cy="38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달기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I)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폼에 내용을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채워넣고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II)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로그인한 상태이면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서버에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정보를 전송하고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div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태그 안에 내용 추가하고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폼을 비운다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/>
          </a:p>
        </p:txBody>
      </p:sp>
      <p:grpSp>
        <p:nvGrpSpPr>
          <p:cNvPr id="17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유저 상호작용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9EE2592B-20F8-48CB-BA71-1CA3D7AE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85" y="1018158"/>
            <a:ext cx="4439270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“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키즈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_1”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식으로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정해주세요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BAB33CFB-CCD7-4EAC-98E0-04B8B887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30" y="2131857"/>
            <a:ext cx="8247741" cy="2465594"/>
          </a:xfrm>
          <a:prstGeom prst="rect">
            <a:avLst/>
          </a:prstGeom>
        </p:spPr>
      </p:pic>
      <p:grpSp>
        <p:nvGrpSpPr>
          <p:cNvPr id="17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유저 상호작용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75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24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유저 상호작용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“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키즈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_1”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식으로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정해주세요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접근방법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숫자가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빈틈없이 채워질 필요는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없고 중복만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되지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않으면 된다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도중에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삭제되는 번호를 무시하고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댓글의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번호를 가져와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+1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472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유저 상호작용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lc="http://schemas.openxmlformats.org/drawingml/2006/lockedCanvas" xmlns:a16="http://schemas.microsoft.com/office/drawing/2014/main" xmlns="" id="{6E35B463-5382-468D-A1CF-B9E6E1F7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18" y="1788330"/>
            <a:ext cx="7646023" cy="32027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번호를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구해서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만들고 보낸다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637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유저 상호작용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키즈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_1”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=&gt; “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키즈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 =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이름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‘_’ = 1,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인덱스는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시작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이름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)+2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부터 자르면 숫자 부분만 잘라낼 수 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이것을 정수 변환하고 최대값을 구한다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파라미터를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받은 뒤 바로 결합할 수 없으므로 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concat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사용한다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40C49208-B449-4C6F-8A48-64C087F3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51" y="3224352"/>
            <a:ext cx="8396697" cy="12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4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27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jstl</a:t>
              </a:r>
              <a:r>
                <a:rPr lang="en-US" altLang="ko-KR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/EL </a:t>
              </a: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문법의 활용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싫어요가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이상이면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‘#.#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천 이상이면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‘#.#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축약해주는 코드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문법에서는 일반적인 연산자 기호를 사용하지 않고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예약어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(div:/,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eq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:=, ne:!=,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lt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:&lt;,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gt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:&gt;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사용할 수 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030956-4AC7-4B17-8DAE-84CA3A25F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09" y="2053921"/>
            <a:ext cx="8459381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54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28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jstl</a:t>
              </a:r>
              <a:r>
                <a:rPr lang="en-US" altLang="ko-KR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/EL </a:t>
              </a: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문법의 활용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버튼에 색깔을 입히기 위해서는 다른 테이블의 정보를 가져와야 한다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원래는 컨트롤러가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요청을 더 해서 모델에 붙여 가져오는 것이 옳다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여기서는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jstl:sql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태그를 활용해서 좋아요 정보와 구독 정보를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가져왔다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08B3381A-79B4-4F1F-B4FA-071CB4B4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21" y="2002158"/>
            <a:ext cx="6849431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97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29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jstl</a:t>
              </a:r>
              <a:r>
                <a:rPr lang="en-US" altLang="ko-KR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/EL </a:t>
              </a: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문법의 활용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switch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구문과 동일한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jstl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c:choose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구문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로그인이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되어 있지 않으면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 폼 대신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후 사용할 수 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경고 메시지를 출력한다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46D2429C-7A46-418C-8511-DDAF213E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6" y="2094770"/>
            <a:ext cx="8375958" cy="26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SPRING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활용</a:t>
            </a: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MVC2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기반으로 구현한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/>
            </a:r>
            <a:b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</a:b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동영상 </a:t>
            </a: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송출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사이트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유저 기반 협업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추천 알고리즘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CEC0-F61B-41B3-A958-13D32E2B4D2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8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기반 협업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사용자의 평가정보를 참고하여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나의 평가정보와 비교하고 그 유사성에 따라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아직 평가하지 않은 항목에 대한 평가정보를 예측하는 기법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평가기준만 잘 정의하고 항목의 장르를 따로 분류하지 않아도 작동한다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연산량이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많아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퍼포먼스가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떨어진다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수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항목 수 만큼 연산이 필요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수가 적으면 정확한 결과가 나오지 않는다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7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31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프로젝트에서의 평가정보 정의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평가하지 않음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싫어요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본 길이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video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페이지에 체류한 시간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길이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(0.0~1.0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총점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점으로 평가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SQL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정의서에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없는 새로운 테이블 정의 필요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정의서를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수정하는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대신 개인적으로 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NoSQL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DB(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도입하여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축적하고 연산하기로 했다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3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video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들어갔다가 나올 때 경과시간을 계산하고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video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페이지에서 좋아요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싫어요 정보 가져와서 컨트롤러에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전달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4E2C6957-DF4B-4DD9-8C77-9E70BD46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35" y="1837836"/>
            <a:ext cx="6620799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80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mongoDB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 java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driver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dependency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설정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mongo java driver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7499547D-74D9-473F-A49C-2F27B7D1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1" y="4206209"/>
            <a:ext cx="8485517" cy="7848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6F76DAD3-7F1C-4618-889B-BB9CC501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4" y="1853313"/>
            <a:ext cx="7630590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34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컬렉션에서 현재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유저의 도큐먼트를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가져온다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1E5FF8F1-B87B-44ED-9DCD-B418F8C8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9" y="1667593"/>
            <a:ext cx="5582847" cy="8921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E9CBDF9A-B8B2-4AB0-8E0E-8B14FFB8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" y="2559697"/>
            <a:ext cx="385690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9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도큐먼트가 없으면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 만든다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도큐먼트가 있으면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비디오에 대한 평가정보가 없으면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append replace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비디오에 대한 평가정보가 있으면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update set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A3070999-3B53-4000-AA59-CDAAD754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3" y="2559448"/>
            <a:ext cx="8449854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3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36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만들어진 평가정보 테이블의 예시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FE3C214B-E900-4956-ABAC-D5C59897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2745171"/>
            <a:ext cx="8388424" cy="173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14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피어슨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상관계수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Pearson Correlation Coefficient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일정한 평가기준 집합에 대한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평가점수 집합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y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있을 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피어슨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가까울 수록 두 집합은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유사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가까울수록 두 집합은 무관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가까울 수록 반대방향의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유사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2" descr="Pearson Correlation Coefficient (Formula, Example) | Calculate Pearson R">
            <a:extLst>
              <a:ext uri="{FF2B5EF4-FFF2-40B4-BE49-F238E27FC236}">
                <a16:creationId xmlns:lc="http://schemas.openxmlformats.org/drawingml/2006/lockedCanvas" xmlns:a16="http://schemas.microsoft.com/office/drawing/2014/main" xmlns="" id="{C17008DF-47CC-45D2-86EF-D93349EF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29" y="2917053"/>
            <a:ext cx="4169943" cy="187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3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38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컬렉션에서 도큐먼트들을 전부 불러오고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로그인한 유저의 도큐먼트와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아직 안 본 영상 집합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columns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정의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로그인을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안 했다면 추천 리스트를 만들지 않고 종료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6EA11994-6815-45F8-8B88-DD8EE1C64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652" y="2051882"/>
            <a:ext cx="6309882" cy="28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6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39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피어슨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상관계수 계산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앞에 소개했던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수식을 그대로 구현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E6E74969-7209-4288-8C29-3548119A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06" y="1018158"/>
            <a:ext cx="4752528" cy="40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5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282999" y="1002098"/>
            <a:ext cx="3699940" cy="40011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동영상 송출 사이트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grpSp>
        <p:nvGrpSpPr>
          <p:cNvPr id="3" name="그룹 2"/>
          <p:cNvGrpSpPr>
            <a:grpSpLocks/>
          </p:cNvGrpSpPr>
          <p:nvPr/>
        </p:nvGrpSpPr>
        <p:grpSpPr bwMode="auto">
          <a:xfrm>
            <a:off x="6968855" y="348595"/>
            <a:ext cx="2016125" cy="725490"/>
            <a:chOff x="6937375" y="45488"/>
            <a:chExt cx="2016256" cy="726063"/>
          </a:xfrm>
        </p:grpSpPr>
        <p:grpSp>
          <p:nvGrpSpPr>
            <p:cNvPr id="17" name="그룹 16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4"/>
              <a:chOff x="6937045" y="264667"/>
              <a:chExt cx="2016418" cy="506640"/>
            </a:xfrm>
          </p:grpSpPr>
          <p:sp>
            <p:nvSpPr>
              <p:cNvPr id="19" name="TextBox 13"/>
              <p:cNvSpPr txBox="1"/>
              <p:nvPr/>
            </p:nvSpPr>
            <p:spPr>
              <a:xfrm>
                <a:off x="7182755" y="407674"/>
                <a:ext cx="1524998" cy="277123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2"/>
            <p:cNvSpPr txBox="1"/>
            <p:nvPr/>
          </p:nvSpPr>
          <p:spPr bwMode="auto">
            <a:xfrm>
              <a:off x="7540131" y="45488"/>
              <a:ext cx="1403039" cy="18481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3rd</a:t>
              </a:r>
              <a:r>
                <a:rPr lang="ko-KR" altLang="en-US" sz="60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Team Project</a:t>
              </a:r>
              <a:endParaRPr lang="ko-KR" altLang="en-US" sz="6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endParaRPr>
            </a:p>
          </p:txBody>
        </p:sp>
      </p:grpSp>
      <p:sp>
        <p:nvSpPr>
          <p:cNvPr id="4" name="TextBox 5"/>
          <p:cNvSpPr txBox="1"/>
          <p:nvPr/>
        </p:nvSpPr>
        <p:spPr>
          <a:xfrm>
            <a:off x="282999" y="1535488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개발기간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1369380" y="1535488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2020.09.19~2020.10.19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282999" y="1834994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참여인원</a:t>
            </a:r>
          </a:p>
        </p:txBody>
      </p:sp>
      <p:sp>
        <p:nvSpPr>
          <p:cNvPr id="7" name="TextBox 9"/>
          <p:cNvSpPr txBox="1"/>
          <p:nvPr/>
        </p:nvSpPr>
        <p:spPr>
          <a:xfrm>
            <a:off x="285019" y="2115026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개발환경</a:t>
            </a:r>
          </a:p>
        </p:txBody>
      </p:sp>
      <p:sp>
        <p:nvSpPr>
          <p:cNvPr id="8" name="TextBox 19"/>
          <p:cNvSpPr txBox="1"/>
          <p:nvPr/>
        </p:nvSpPr>
        <p:spPr>
          <a:xfrm>
            <a:off x="285019" y="2414532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사용도구</a:t>
            </a:r>
          </a:p>
        </p:txBody>
      </p:sp>
      <p:sp>
        <p:nvSpPr>
          <p:cNvPr id="9" name="TextBox 25"/>
          <p:cNvSpPr txBox="1"/>
          <p:nvPr/>
        </p:nvSpPr>
        <p:spPr>
          <a:xfrm>
            <a:off x="285018" y="2714038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사용기술</a:t>
            </a:r>
          </a:p>
        </p:txBody>
      </p:sp>
      <p:sp>
        <p:nvSpPr>
          <p:cNvPr id="10" name="TextBox 27"/>
          <p:cNvSpPr txBox="1"/>
          <p:nvPr/>
        </p:nvSpPr>
        <p:spPr>
          <a:xfrm>
            <a:off x="1365338" y="1837767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5</a:t>
            </a:r>
            <a:r>
              <a:rPr lang="ko-KR" altLang="en-US" sz="1100" spc="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명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1369380" y="2123727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windows10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12" name="TextBox 33"/>
          <p:cNvSpPr txBox="1"/>
          <p:nvPr/>
        </p:nvSpPr>
        <p:spPr>
          <a:xfrm>
            <a:off x="1365338" y="2426006"/>
            <a:ext cx="2740346" cy="430887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MySQL, </a:t>
            </a:r>
            <a:r>
              <a:rPr lang="en-US" altLang="ko-KR" sz="1100" spc="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Spring, Eclipse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DBeaver</a:t>
            </a:r>
            <a:r>
              <a:rPr lang="en-US" altLang="ko-KR" sz="1100" spc="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</a:t>
            </a:r>
            <a:r>
              <a:rPr lang="en-US" altLang="ko-KR" sz="1100" spc="30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MongoDB</a:t>
            </a:r>
            <a:endParaRPr lang="en-US" altLang="ko-KR" sz="1100" spc="30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1365337" y="2722739"/>
            <a:ext cx="2613559" cy="430887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MVC2, JSP, Ajax, </a:t>
            </a:r>
            <a:r>
              <a:rPr lang="en-US" altLang="ko-KR" sz="1100" spc="30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Mybatis</a:t>
            </a:r>
            <a:r>
              <a:rPr lang="en-US" altLang="ko-KR" sz="1100" spc="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SQL, </a:t>
            </a:r>
            <a:r>
              <a:rPr lang="en-US" altLang="ko-KR" sz="1100" spc="30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NoSQL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283892" y="3128306"/>
            <a:ext cx="37084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4"/>
          <p:cNvSpPr txBox="1"/>
          <p:nvPr/>
        </p:nvSpPr>
        <p:spPr>
          <a:xfrm>
            <a:off x="210992" y="3243455"/>
            <a:ext cx="4258564" cy="156966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MVC2 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스프링 프레임워크를 기반으로 동영상 송출 사이트를 </a:t>
            </a:r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MVC2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의 구조에 대해 이해하는 것을 목적으로 한 프로젝트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구현 내용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여행상품 정보 제공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Google Maps API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를 통한 위치정보 출력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여행상품에 대한 상호작용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좋아요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찜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리뷰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)</a:t>
            </a: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상품 결제 기능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장바구니 기능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회원가입 및 로그인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게시판 구현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16" name="TextBox 1"/>
          <p:cNvSpPr txBox="1"/>
          <p:nvPr/>
        </p:nvSpPr>
        <p:spPr bwMode="auto">
          <a:xfrm>
            <a:off x="159020" y="439964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5328B326-18ED-4EB2-8E4C-464BBA07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73" y="1202153"/>
            <a:ext cx="4035347" cy="19595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BC8B0C2A-31D9-4821-A484-A05083C98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253" y="3128306"/>
            <a:ext cx="4035267" cy="1946389"/>
          </a:xfrm>
          <a:prstGeom prst="rect">
            <a:avLst/>
          </a:prstGeom>
        </p:spPr>
      </p:pic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76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40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평가기준은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나와 상대가 공통적으로 본 영상들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한정한다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즉 내가 안 본 영상이나 상대가 안 본 영상은 평가기준이 될 수 없다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document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user_id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‘_id’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필드가 포함되어 있으므로 제거한다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4ABF98AD-58D6-4FFB-8E29-63FCC40E2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3054328"/>
            <a:ext cx="8280920" cy="15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41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다른 유저 도큐먼트와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피어슨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상관계수를 계산한 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피어슨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상관계수가 양수일 때에만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id,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상관계수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추가한다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상관계수가 음수인 값을 계산에 포함할 경우 결과값이 제대로 나오지 않는다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47B250EC-6894-4535-B161-B515363F4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56" y="2921656"/>
            <a:ext cx="8556088" cy="16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5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42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로그인한 유저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admin)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다른 유저 사이의 상관계수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DCE7B01D-8B93-4CBC-83E3-70CAE40D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65" y="2562467"/>
            <a:ext cx="7760069" cy="20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43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예상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평가점수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가중 산술 평균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∑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영화평점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)/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∑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 총합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만약 상관계수가 양수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다른 도큐먼트가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개도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없다면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추천리스트 작성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하지 않는다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089B05EC-DF18-4D9C-8215-7A43133C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452" y="1504950"/>
            <a:ext cx="6078782" cy="33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44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완성된 예상 평가정보 테이블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나랑 유사한 평가정보 가진 사람들이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동영상은 안 봐서 평가할 수가 없음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다음 추천 동영상 목록에서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제외됨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F94A9576-7BE4-47B7-9159-2672B6CE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083" y="1129081"/>
            <a:ext cx="3798452" cy="38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45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리스트 전체를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가져온 뒤 예상 평가정보를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맞게 객체에 넣어주고 정렬해 반환한다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json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넘어가게 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69BFFF93-B1DC-4A17-8AD1-85C693321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90" y="1811886"/>
            <a:ext cx="6380444" cy="31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46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이상의 내용을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json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내에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계속 존재하면서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무한스크롤로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로딩되어야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하므로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전역변수에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json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텍스트를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할당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비동기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호출할 경우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전역변수에 결과를 저장할 수 없어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에러가 발생하므로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async:false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동기처리 하였다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E9422469-047A-410A-B52E-C0C27B90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48" y="1153163"/>
            <a:ext cx="4556472" cy="38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4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47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json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전체를 받아왔으므로 여기서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코드를 생성해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추가한다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동영상 목록은 한번에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최대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개까지 표시한다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E23A88-8283-4D07-97BB-46400C04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80" y="1805005"/>
            <a:ext cx="7385391" cy="318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다음 동영상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동영상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썸네일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목록과 마찬가지로 여기에도 무한스크롤을 적용하였다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BB127B4B-B768-40D7-8927-088B4043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391488"/>
            <a:ext cx="8640960" cy="21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1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Android Studio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달력 </a:t>
            </a:r>
            <a:r>
              <a:rPr lang="ko-KR" altLang="en-US" dirty="0" smtClean="0"/>
              <a:t>스케줄러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CEC0-F61B-41B3-A958-13D32E2B4D2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5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시퀀스 다이어그램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lc="http://schemas.openxmlformats.org/drawingml/2006/lockedCanvas" xmlns:a16="http://schemas.microsoft.com/office/drawing/2014/main" xmlns="" id="{91A97F2C-0417-4540-830E-7F8CFD8C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043" y="1134254"/>
            <a:ext cx="4880332" cy="37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8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0" y="699542"/>
            <a:ext cx="369994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달력 스케줄러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grpSp>
        <p:nvGrpSpPr>
          <p:cNvPr id="5139" name="그룹 2"/>
          <p:cNvGrpSpPr>
            <a:grpSpLocks/>
          </p:cNvGrpSpPr>
          <p:nvPr/>
        </p:nvGrpSpPr>
        <p:grpSpPr bwMode="auto">
          <a:xfrm>
            <a:off x="6937376" y="265114"/>
            <a:ext cx="2016125" cy="506412"/>
            <a:chOff x="6937045" y="264667"/>
            <a:chExt cx="2016418" cy="506640"/>
          </a:xfrm>
        </p:grpSpPr>
        <p:sp>
          <p:nvSpPr>
            <p:cNvPr id="14" name="TextBox 13"/>
            <p:cNvSpPr txBox="1"/>
            <p:nvPr/>
          </p:nvSpPr>
          <p:spPr>
            <a:xfrm>
              <a:off x="7363920" y="398632"/>
              <a:ext cx="1162667" cy="27712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달력 스케줄러</a:t>
              </a:r>
              <a:endParaRPr lang="ko-KR" altLang="en-US" sz="1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6937045" y="264667"/>
              <a:ext cx="20164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937045" y="771307"/>
              <a:ext cx="20164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51520" y="1232932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개발기간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7901" y="1232932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2020.11.30~2020.12.04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532438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참여인원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540" y="1812470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개발환경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3540" y="2111976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사용도구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3539" y="2411482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사용기술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3859" y="1535211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1</a:t>
            </a:r>
            <a:r>
              <a:rPr lang="ko-KR" altLang="en-US" sz="1100" spc="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명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37901" y="1821171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windows10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3859" y="2123450"/>
            <a:ext cx="2740346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Android Studio, SQLite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33858" y="2420183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JAVA, SQLite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cxnSp>
        <p:nvCxnSpPr>
          <p:cNvPr id="41" name="직선 연결선 40"/>
          <p:cNvCxnSpPr>
            <a:cxnSpLocks/>
          </p:cNvCxnSpPr>
          <p:nvPr/>
        </p:nvCxnSpPr>
        <p:spPr>
          <a:xfrm>
            <a:off x="252413" y="2825750"/>
            <a:ext cx="37084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79513" y="2940899"/>
            <a:ext cx="4258564" cy="1200329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ko-KR" sz="100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Andorid</a:t>
            </a:r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Studio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로 </a:t>
            </a:r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UI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구성과 데이터 관리 등 기초적인 기능을 하는 </a:t>
            </a:r>
            <a:r>
              <a:rPr lang="ko-KR" altLang="en-US" sz="100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앱을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만들어보는 주제로 달력을 선택하였다</a:t>
            </a:r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.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구현 내용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Android Studio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를 사용하여 달력 </a:t>
            </a:r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UI 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구현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SQLite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를 이용하여 </a:t>
            </a:r>
            <a:r>
              <a:rPr lang="ko-KR" altLang="en-US" sz="100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앱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내부에서 </a:t>
            </a:r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Data 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관리 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CEC0-F61B-41B3-A958-13D32E2B4D25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686880" y="12779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930" y="1056160"/>
            <a:ext cx="2259468" cy="373809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039" y="882224"/>
            <a:ext cx="2280817" cy="37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79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377096" y="398632"/>
                <a:ext cx="1162667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달력 스케줄러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달력 </a:t>
              </a: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뷰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5093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달력을 </a:t>
            </a:r>
            <a:r>
              <a:rPr lang="en-US" altLang="ko-KR" sz="1800" dirty="0" smtClean="0"/>
              <a:t>7x6</a:t>
            </a:r>
            <a:r>
              <a:rPr lang="ko-KR" altLang="en-US" sz="1800" dirty="0" smtClean="0"/>
              <a:t>칸의 테이블로 구성하고</a:t>
            </a:r>
            <a:endParaRPr lang="en-US" altLang="ko-KR" sz="1800" dirty="0" smtClean="0"/>
          </a:p>
          <a:p>
            <a:r>
              <a:rPr lang="ko-KR" altLang="en-US" sz="1800" dirty="0" smtClean="0"/>
              <a:t>숫자만 바꿔주는 방식으로 구현</a:t>
            </a:r>
            <a:endParaRPr lang="en-US" altLang="ko-KR" sz="1800" dirty="0" smtClean="0"/>
          </a:p>
          <a:p>
            <a:r>
              <a:rPr lang="ko-KR" altLang="en-US" sz="1800" dirty="0" smtClean="0"/>
              <a:t>테이블 칸이 고정되어 있고</a:t>
            </a:r>
            <a:endParaRPr lang="en-US" altLang="ko-KR" sz="1800" dirty="0" smtClean="0"/>
          </a:p>
          <a:p>
            <a:r>
              <a:rPr lang="ko-KR" altLang="en-US" sz="1800" dirty="0" smtClean="0"/>
              <a:t>동적으로 할당할 필요가 없으므로</a:t>
            </a:r>
            <a:endParaRPr lang="en-US" altLang="ko-KR" sz="1800" dirty="0" smtClean="0"/>
          </a:p>
          <a:p>
            <a:r>
              <a:rPr lang="ko-KR" altLang="en-US" sz="1800" dirty="0" smtClean="0"/>
              <a:t>레이아웃에 미리 만들어서 할당한다</a:t>
            </a: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97" y="1155430"/>
            <a:ext cx="1275264" cy="3653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070" y="989009"/>
            <a:ext cx="2228584" cy="39287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312310" y="1399912"/>
            <a:ext cx="2123767" cy="4583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813608" y="2924591"/>
            <a:ext cx="1162553" cy="178506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00897" y="1290075"/>
            <a:ext cx="1275264" cy="56822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99742" y="998538"/>
            <a:ext cx="2191911" cy="2793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676" y="2739701"/>
            <a:ext cx="2436702" cy="225135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18484554">
            <a:off x="5512889" y="2744564"/>
            <a:ext cx="2400043" cy="241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0972278">
            <a:off x="3566763" y="4434371"/>
            <a:ext cx="1258063" cy="241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6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377096" y="398632"/>
                <a:ext cx="1162667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달력 스케줄러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달력 </a:t>
              </a: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뷰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5093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달력을 </a:t>
            </a:r>
            <a:r>
              <a:rPr lang="en-US" altLang="ko-KR" sz="1800" dirty="0" smtClean="0"/>
              <a:t>7x6</a:t>
            </a:r>
            <a:r>
              <a:rPr lang="ko-KR" altLang="en-US" sz="1800" dirty="0" smtClean="0"/>
              <a:t>칸의 테이블로 구성하고</a:t>
            </a:r>
            <a:endParaRPr lang="en-US" altLang="ko-KR" sz="1800" dirty="0" smtClean="0"/>
          </a:p>
          <a:p>
            <a:r>
              <a:rPr lang="ko-KR" altLang="en-US" sz="1800" dirty="0" smtClean="0"/>
              <a:t>숫자만 바꿔주는 방식으로 구현</a:t>
            </a:r>
            <a:endParaRPr lang="en-US" altLang="ko-KR" sz="1800" dirty="0" smtClean="0"/>
          </a:p>
          <a:p>
            <a:r>
              <a:rPr lang="ko-KR" altLang="en-US" sz="1800" dirty="0" smtClean="0"/>
              <a:t>테이블 칸이 고정되어 있고</a:t>
            </a:r>
            <a:endParaRPr lang="en-US" altLang="ko-KR" sz="1800" dirty="0" smtClean="0"/>
          </a:p>
          <a:p>
            <a:r>
              <a:rPr lang="ko-KR" altLang="en-US" sz="1800" dirty="0" smtClean="0"/>
              <a:t>동적으로 할당할 필요가 없으므로</a:t>
            </a:r>
            <a:endParaRPr lang="en-US" altLang="ko-KR" sz="1800" dirty="0" smtClean="0"/>
          </a:p>
          <a:p>
            <a:r>
              <a:rPr lang="ko-KR" altLang="en-US" sz="1800" dirty="0" smtClean="0"/>
              <a:t>레이아웃에 미리 만들어서 할당한다</a:t>
            </a: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97" y="1155430"/>
            <a:ext cx="1275264" cy="3653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070" y="989009"/>
            <a:ext cx="2228584" cy="39287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312310" y="1399912"/>
            <a:ext cx="2123767" cy="4583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813608" y="2924591"/>
            <a:ext cx="1162553" cy="178506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00897" y="1290075"/>
            <a:ext cx="1275264" cy="56822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99742" y="998538"/>
            <a:ext cx="2191911" cy="2793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676" y="2739701"/>
            <a:ext cx="2436702" cy="225135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18484554">
            <a:off x="5512889" y="2744564"/>
            <a:ext cx="2400043" cy="241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0972278">
            <a:off x="3566763" y="4434371"/>
            <a:ext cx="1258063" cy="241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96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377096" y="398632"/>
                <a:ext cx="1162667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달력 스케줄러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달력 </a:t>
              </a: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뷰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5093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첫날의 요일을 구하고 그 요일의 </a:t>
            </a:r>
            <a:r>
              <a:rPr lang="ko-KR" altLang="en-US" sz="1800" dirty="0" err="1" smtClean="0"/>
              <a:t>첫줄에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1</a:t>
            </a:r>
          </a:p>
          <a:p>
            <a:r>
              <a:rPr lang="ko-KR" altLang="en-US" sz="1800" dirty="0" smtClean="0"/>
              <a:t>그 다음 칸부터 순서대로 해당 월의 말일까지</a:t>
            </a:r>
            <a:endParaRPr lang="en-US" altLang="ko-KR" sz="1800" dirty="0" smtClean="0"/>
          </a:p>
          <a:p>
            <a:r>
              <a:rPr lang="ko-KR" altLang="en-US" sz="1800" dirty="0" smtClean="0"/>
              <a:t>차례대로 배열한다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각 날짜에 클릭 이벤트를 할당하여</a:t>
            </a:r>
            <a:endParaRPr lang="en-US" altLang="ko-KR" sz="1800" dirty="0" smtClean="0"/>
          </a:p>
          <a:p>
            <a:r>
              <a:rPr lang="ko-KR" altLang="en-US" sz="1800" dirty="0" err="1" smtClean="0"/>
              <a:t>클릭시</a:t>
            </a:r>
            <a:r>
              <a:rPr lang="ko-KR" altLang="en-US" sz="1800" dirty="0" smtClean="0"/>
              <a:t> 스케줄 편집 화면으로 넘어가도록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주말일 경우 컬러를 재지정한다</a:t>
            </a:r>
            <a:endParaRPr lang="en-US" altLang="ko-KR" sz="1800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782" y="1277937"/>
            <a:ext cx="3568078" cy="36265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71782" y="1376516"/>
            <a:ext cx="3269783" cy="1081549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76238" y="1201221"/>
            <a:ext cx="4595544" cy="85618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971782" y="4091039"/>
            <a:ext cx="782975" cy="813469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81806" y="2152482"/>
            <a:ext cx="4595544" cy="856180"/>
          </a:xfrm>
          <a:prstGeom prst="rect">
            <a:avLst/>
          </a:prstGeom>
          <a:solidFill>
            <a:schemeClr val="accent5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971782" y="2431880"/>
            <a:ext cx="3568078" cy="1198295"/>
          </a:xfrm>
          <a:prstGeom prst="rect">
            <a:avLst/>
          </a:prstGeom>
          <a:solidFill>
            <a:schemeClr val="accent5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6238" y="3042798"/>
            <a:ext cx="3301240" cy="420956"/>
          </a:xfrm>
          <a:prstGeom prst="rect">
            <a:avLst/>
          </a:prstGeom>
          <a:solidFill>
            <a:schemeClr val="accent3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971782" y="3630175"/>
            <a:ext cx="3486418" cy="460864"/>
          </a:xfrm>
          <a:prstGeom prst="rect">
            <a:avLst/>
          </a:prstGeom>
          <a:solidFill>
            <a:schemeClr val="accent3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21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298" y="1290075"/>
            <a:ext cx="3667637" cy="3277057"/>
          </a:xfrm>
          <a:prstGeom prst="rect">
            <a:avLst/>
          </a:prstGeom>
        </p:spPr>
      </p:pic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377096" y="398632"/>
                <a:ext cx="1162667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달력 스케줄러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달력 </a:t>
              </a: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뷰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50932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해당월의 말일 다음에</a:t>
            </a:r>
            <a:endParaRPr lang="en-US" altLang="ko-KR" sz="1800" dirty="0"/>
          </a:p>
          <a:p>
            <a:r>
              <a:rPr lang="ko-KR" altLang="en-US" sz="1800" dirty="0" smtClean="0"/>
              <a:t>다음달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일부터 화면상 보여주는 말일까지</a:t>
            </a:r>
            <a:endParaRPr lang="en-US" altLang="ko-KR" sz="1800" dirty="0" smtClean="0"/>
          </a:p>
          <a:p>
            <a:r>
              <a:rPr lang="ko-KR" altLang="en-US" sz="1800" dirty="0" smtClean="0"/>
              <a:t>순서대로 붙여준다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클릭 이벤트는 삭제한다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해당 달이 아니므로 </a:t>
            </a:r>
            <a:r>
              <a:rPr lang="en-US" altLang="ko-KR" sz="1800" dirty="0" smtClean="0"/>
              <a:t>opacity</a:t>
            </a:r>
            <a:r>
              <a:rPr lang="ko-KR" altLang="en-US" sz="1800" dirty="0" smtClean="0"/>
              <a:t>를 조정하여</a:t>
            </a:r>
            <a:endParaRPr lang="en-US" altLang="ko-KR" sz="1800" dirty="0" smtClean="0"/>
          </a:p>
          <a:p>
            <a:r>
              <a:rPr lang="ko-KR" altLang="en-US" sz="1800" dirty="0" smtClean="0"/>
              <a:t>색상을 재지정한다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지난달 말일 이전 부분도 비슷하게 붙인다</a:t>
            </a:r>
            <a:endParaRPr lang="en-US" altLang="ko-KR" sz="1800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71782" y="1299604"/>
            <a:ext cx="3269783" cy="757797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76238" y="1201221"/>
            <a:ext cx="4595544" cy="85618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974748" y="3260773"/>
            <a:ext cx="1714506" cy="1306359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81806" y="2152482"/>
            <a:ext cx="4595544" cy="491327"/>
          </a:xfrm>
          <a:prstGeom prst="rect">
            <a:avLst/>
          </a:prstGeom>
          <a:solidFill>
            <a:schemeClr val="accent5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971782" y="2036138"/>
            <a:ext cx="3568078" cy="242350"/>
          </a:xfrm>
          <a:prstGeom prst="rect">
            <a:avLst/>
          </a:prstGeom>
          <a:solidFill>
            <a:schemeClr val="accent5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68626" y="2810230"/>
            <a:ext cx="4595543" cy="660290"/>
          </a:xfrm>
          <a:prstGeom prst="rect">
            <a:avLst/>
          </a:prstGeom>
          <a:solidFill>
            <a:schemeClr val="accent3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971781" y="2294575"/>
            <a:ext cx="3708153" cy="880507"/>
          </a:xfrm>
          <a:prstGeom prst="rect">
            <a:avLst/>
          </a:prstGeom>
          <a:solidFill>
            <a:schemeClr val="accent3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84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377096" y="398632"/>
                <a:ext cx="1162667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달력 스케줄러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달력 </a:t>
              </a: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뷰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509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클릭하면 월 단위로 이동시킬 수 있다</a:t>
            </a:r>
            <a:endParaRPr lang="en-US" altLang="ko-KR" sz="1800" dirty="0" smtClean="0"/>
          </a:p>
          <a:p>
            <a:r>
              <a:rPr lang="ko-KR" altLang="en-US" sz="1800" dirty="0" err="1" smtClean="0"/>
              <a:t>년월을</a:t>
            </a:r>
            <a:r>
              <a:rPr lang="ko-KR" altLang="en-US" sz="1800" dirty="0" smtClean="0"/>
              <a:t> 다시 </a:t>
            </a:r>
            <a:r>
              <a:rPr lang="ko-KR" altLang="en-US" sz="1800" dirty="0" err="1" smtClean="0"/>
              <a:t>계산한다음</a:t>
            </a:r>
            <a:endParaRPr lang="en-US" altLang="ko-KR" sz="1800" dirty="0"/>
          </a:p>
          <a:p>
            <a:r>
              <a:rPr lang="ko-KR" altLang="en-US" sz="1800" dirty="0" smtClean="0"/>
              <a:t>해당 칸들을 다시 채운다</a:t>
            </a:r>
            <a:endParaRPr lang="en-US" altLang="ko-KR" sz="1800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164" y="1182428"/>
            <a:ext cx="2242020" cy="370608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993296" y="1661843"/>
            <a:ext cx="477078" cy="31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86869" y="1661842"/>
            <a:ext cx="477078" cy="31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44" y="1606369"/>
            <a:ext cx="2366599" cy="32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377096" y="398632"/>
                <a:ext cx="1162667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달력 스케줄러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달력 </a:t>
              </a: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뷰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7986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/>
              <a:t>scTitleList</a:t>
            </a:r>
            <a:r>
              <a:rPr lang="ko-KR" altLang="en-US" sz="1800" dirty="0" smtClean="0"/>
              <a:t>는 스케줄 제목의 </a:t>
            </a:r>
            <a:r>
              <a:rPr lang="en-US" altLang="ko-KR" sz="1800" dirty="0" err="1" smtClean="0"/>
              <a:t>TextView</a:t>
            </a:r>
            <a:r>
              <a:rPr lang="ko-KR" altLang="en-US" sz="1800" dirty="0" smtClean="0"/>
              <a:t>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등록해놓은 </a:t>
            </a:r>
            <a:r>
              <a:rPr lang="en-US" altLang="ko-KR" sz="1800" dirty="0" err="1" smtClean="0"/>
              <a:t>ArrayList</a:t>
            </a:r>
            <a:endParaRPr lang="en-US" altLang="ko-KR" sz="1800" dirty="0" smtClean="0"/>
          </a:p>
          <a:p>
            <a:r>
              <a:rPr lang="ko-KR" altLang="en-US" sz="1800" dirty="0" smtClean="0"/>
              <a:t>월이 바뀌면 스케줄 제목을 지우고 다시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써야 하므로</a:t>
            </a:r>
            <a:endParaRPr lang="en-US" altLang="ko-KR" sz="1800" dirty="0" smtClean="0"/>
          </a:p>
          <a:p>
            <a:r>
              <a:rPr lang="en-US" altLang="ko-KR" sz="1800" dirty="0" err="1" smtClean="0"/>
              <a:t>TextView</a:t>
            </a:r>
            <a:r>
              <a:rPr lang="ko-KR" altLang="en-US" sz="1800" dirty="0" smtClean="0"/>
              <a:t>를 모두 찾아 지운다</a:t>
            </a:r>
            <a:endParaRPr lang="en-US" altLang="ko-KR" sz="1800" dirty="0" smtClean="0"/>
          </a:p>
          <a:p>
            <a:r>
              <a:rPr lang="ko-KR" altLang="en-US" sz="1800" dirty="0" smtClean="0"/>
              <a:t>동적으로 할당한 </a:t>
            </a:r>
            <a:r>
              <a:rPr lang="en-US" altLang="ko-KR" sz="1800" dirty="0" err="1" smtClean="0"/>
              <a:t>TextView</a:t>
            </a:r>
            <a:r>
              <a:rPr lang="ko-KR" altLang="en-US" sz="1800" dirty="0" smtClean="0"/>
              <a:t>이므로 부모인 </a:t>
            </a:r>
            <a:r>
              <a:rPr lang="en-US" altLang="ko-KR" sz="1800" dirty="0" err="1" smtClean="0"/>
              <a:t>LinearLayout</a:t>
            </a:r>
            <a:r>
              <a:rPr lang="ko-KR" altLang="en-US" sz="1800" dirty="0" smtClean="0"/>
              <a:t>을 찾아</a:t>
            </a:r>
            <a:endParaRPr lang="en-US" altLang="ko-KR" sz="1800" dirty="0" smtClean="0"/>
          </a:p>
          <a:p>
            <a:r>
              <a:rPr lang="en-US" altLang="ko-KR" sz="1800" dirty="0" err="1" smtClean="0"/>
              <a:t>LinearLayout</a:t>
            </a:r>
            <a:r>
              <a:rPr lang="ko-KR" altLang="en-US" sz="1800" dirty="0" smtClean="0"/>
              <a:t>에서 </a:t>
            </a:r>
            <a:r>
              <a:rPr lang="ko-KR" altLang="en-US" sz="1800" dirty="0" err="1" smtClean="0"/>
              <a:t>뷰를</a:t>
            </a:r>
            <a:r>
              <a:rPr lang="ko-KR" altLang="en-US" sz="1800" dirty="0" smtClean="0"/>
              <a:t> 삭제한다</a:t>
            </a:r>
            <a:endParaRPr lang="en-US" altLang="ko-KR" sz="1800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2847040"/>
            <a:ext cx="5423406" cy="17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6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377096" y="398632"/>
                <a:ext cx="1162667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달력 스케줄러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달력 </a:t>
              </a: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뷰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7986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SQLite</a:t>
            </a:r>
            <a:r>
              <a:rPr lang="ko-KR" altLang="en-US" sz="1800" dirty="0" smtClean="0"/>
              <a:t>를 사용하여 </a:t>
            </a:r>
            <a:r>
              <a:rPr lang="ko-KR" altLang="en-US" sz="1800" dirty="0" err="1" smtClean="0"/>
              <a:t>앱</a:t>
            </a:r>
            <a:r>
              <a:rPr lang="ko-KR" altLang="en-US" sz="1800" dirty="0" smtClean="0"/>
              <a:t> 내부의 </a:t>
            </a:r>
            <a:r>
              <a:rPr lang="en-US" altLang="ko-KR" sz="1800" dirty="0" smtClean="0"/>
              <a:t>database </a:t>
            </a:r>
            <a:r>
              <a:rPr lang="ko-KR" altLang="en-US" sz="1800" dirty="0" smtClean="0"/>
              <a:t>파일에서 정보를 얻어올 것이다</a:t>
            </a:r>
            <a:endParaRPr lang="en-US" altLang="ko-KR" sz="1800" dirty="0" smtClean="0"/>
          </a:p>
          <a:p>
            <a:r>
              <a:rPr lang="ko-KR" altLang="en-US" sz="1800" dirty="0" smtClean="0"/>
              <a:t>따라서 </a:t>
            </a:r>
            <a:r>
              <a:rPr lang="en-US" altLang="ko-KR" sz="1800" dirty="0" err="1" smtClean="0"/>
              <a:t>SQLiteOpenHelper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클래스를 사용하여 연결을 설정한다</a:t>
            </a:r>
            <a:endParaRPr lang="en-US" altLang="ko-KR" sz="1800" dirty="0"/>
          </a:p>
          <a:p>
            <a:r>
              <a:rPr lang="ko-KR" altLang="en-US" sz="1800" dirty="0" err="1" smtClean="0"/>
              <a:t>해당년월의</a:t>
            </a:r>
            <a:r>
              <a:rPr lang="ko-KR" altLang="en-US" sz="1800" dirty="0" smtClean="0"/>
              <a:t> 스케줄들을 모두 가져오는 </a:t>
            </a:r>
            <a:r>
              <a:rPr lang="en-US" altLang="ko-KR" sz="1800" dirty="0" smtClean="0"/>
              <a:t>SQL </a:t>
            </a:r>
            <a:r>
              <a:rPr lang="ko-KR" altLang="en-US" sz="1800" dirty="0" smtClean="0"/>
              <a:t>쿼리를 작성하였다</a:t>
            </a:r>
            <a:endParaRPr lang="en-US" altLang="ko-KR" sz="18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90" y="3057299"/>
            <a:ext cx="3395823" cy="7860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7" y="2165374"/>
            <a:ext cx="7117667" cy="9213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17" y="3782662"/>
            <a:ext cx="5944430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377096" y="398632"/>
                <a:ext cx="1162667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달력 스케줄러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달력 </a:t>
              </a:r>
              <a:r>
                <a:rPr lang="ko-KR" altLang="en-US" sz="1150" spc="300" dirty="0" err="1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뷰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7986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가져온 레코드에서 정보들을 추출</a:t>
            </a:r>
            <a:endParaRPr lang="en-US" altLang="ko-KR" sz="1800" dirty="0" smtClean="0"/>
          </a:p>
          <a:p>
            <a:r>
              <a:rPr lang="ko-KR" altLang="en-US" sz="1800" dirty="0" smtClean="0"/>
              <a:t>만약 타이틀이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글자 이상이라면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글자까지만 쓰고 축약</a:t>
            </a:r>
            <a:endParaRPr lang="en-US" altLang="ko-KR" sz="1800" dirty="0" smtClean="0"/>
          </a:p>
          <a:p>
            <a:r>
              <a:rPr lang="ko-KR" altLang="en-US" sz="1800" dirty="0" smtClean="0"/>
              <a:t>만약 일정을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개 표시했다면</a:t>
            </a:r>
            <a:endParaRPr lang="en-US" altLang="ko-KR" sz="1800" dirty="0" smtClean="0"/>
          </a:p>
          <a:p>
            <a:r>
              <a:rPr lang="ko-KR" altLang="en-US" sz="1800" dirty="0" smtClean="0"/>
              <a:t>더 이상 표시하지 않고 생략</a:t>
            </a:r>
            <a:endParaRPr lang="en-US" altLang="ko-KR" sz="1800" dirty="0" smtClean="0"/>
          </a:p>
          <a:p>
            <a:r>
              <a:rPr lang="ko-KR" altLang="en-US" sz="1800" dirty="0" smtClean="0"/>
              <a:t>날짜에 맞는 적절한 칸을</a:t>
            </a:r>
            <a:endParaRPr lang="en-US" altLang="ko-KR" sz="1800" dirty="0" smtClean="0"/>
          </a:p>
          <a:p>
            <a:r>
              <a:rPr lang="ko-KR" altLang="en-US" sz="1800" dirty="0" smtClean="0"/>
              <a:t>찾아서 </a:t>
            </a:r>
            <a:r>
              <a:rPr lang="en-US" altLang="ko-KR" sz="1800" dirty="0" err="1" smtClean="0"/>
              <a:t>TextView</a:t>
            </a:r>
            <a:r>
              <a:rPr lang="ko-KR" altLang="en-US" sz="1800" dirty="0" smtClean="0"/>
              <a:t> 생성하여</a:t>
            </a:r>
            <a:endParaRPr lang="en-US" altLang="ko-KR" sz="1800" dirty="0"/>
          </a:p>
          <a:p>
            <a:r>
              <a:rPr lang="en-US" altLang="ko-KR" sz="1800" dirty="0" err="1" smtClean="0"/>
              <a:t>LinearLayout</a:t>
            </a:r>
            <a:r>
              <a:rPr lang="ko-KR" altLang="en-US" sz="1800" dirty="0" smtClean="0"/>
              <a:t>에 붙인다</a:t>
            </a:r>
            <a:endParaRPr lang="en-US" altLang="ko-KR" sz="18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085" y="1879325"/>
            <a:ext cx="5117775" cy="295755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5750" y="1451235"/>
            <a:ext cx="5666753" cy="30371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19095" y="2276297"/>
            <a:ext cx="3894279" cy="30371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55750" y="1723307"/>
            <a:ext cx="2892646" cy="561957"/>
          </a:xfrm>
          <a:prstGeom prst="rect">
            <a:avLst/>
          </a:prstGeom>
          <a:solidFill>
            <a:schemeClr val="accent5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19096" y="3732598"/>
            <a:ext cx="3456955" cy="210570"/>
          </a:xfrm>
          <a:prstGeom prst="rect">
            <a:avLst/>
          </a:prstGeom>
          <a:solidFill>
            <a:schemeClr val="accent5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76238" y="2273406"/>
            <a:ext cx="2708823" cy="902174"/>
          </a:xfrm>
          <a:prstGeom prst="rect">
            <a:avLst/>
          </a:prstGeom>
          <a:solidFill>
            <a:schemeClr val="accent3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719096" y="2584748"/>
            <a:ext cx="2890426" cy="1147850"/>
          </a:xfrm>
          <a:prstGeom prst="rect">
            <a:avLst/>
          </a:prstGeom>
          <a:solidFill>
            <a:schemeClr val="accent3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719095" y="3943167"/>
            <a:ext cx="3456955" cy="723896"/>
          </a:xfrm>
          <a:prstGeom prst="rect">
            <a:avLst/>
          </a:prstGeom>
          <a:solidFill>
            <a:schemeClr val="accent3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1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377096" y="398632"/>
                <a:ext cx="1162667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달력 스케줄러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스케줄 목록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7986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날짜를 클릭하면 스케줄 목록을 표시</a:t>
            </a:r>
            <a:endParaRPr lang="en-US" altLang="ko-KR" sz="1800" dirty="0" smtClean="0"/>
          </a:p>
          <a:p>
            <a:r>
              <a:rPr lang="ko-KR" altLang="en-US" sz="1800" dirty="0" smtClean="0"/>
              <a:t>스케줄 목록은 </a:t>
            </a:r>
            <a:r>
              <a:rPr lang="ko-KR" altLang="en-US" sz="1800" dirty="0" err="1" smtClean="0"/>
              <a:t>리스트뷰</a:t>
            </a:r>
            <a:r>
              <a:rPr lang="ko-KR" altLang="en-US" sz="1800" dirty="0" smtClean="0"/>
              <a:t> 사용하여 구현</a:t>
            </a:r>
            <a:endParaRPr lang="en-US" altLang="ko-KR" sz="1800" dirty="0" smtClean="0"/>
          </a:p>
          <a:p>
            <a:r>
              <a:rPr lang="ko-KR" altLang="en-US" sz="1800" dirty="0" err="1" smtClean="0"/>
              <a:t>리스트뷰의</a:t>
            </a:r>
            <a:r>
              <a:rPr lang="ko-KR" altLang="en-US" sz="1800" dirty="0" smtClean="0"/>
              <a:t> 아이템은 레이아웃을 따로 만들어 적용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리스트의 각 아이템을 누르면</a:t>
            </a:r>
            <a:endParaRPr lang="en-US" altLang="ko-KR" sz="1800" dirty="0" smtClean="0"/>
          </a:p>
          <a:p>
            <a:r>
              <a:rPr lang="ko-KR" altLang="en-US" sz="1800" dirty="0" smtClean="0"/>
              <a:t>리스트의 적절한 데이터를 </a:t>
            </a:r>
            <a:r>
              <a:rPr lang="ko-KR" altLang="en-US" sz="1800" dirty="0" err="1" smtClean="0"/>
              <a:t>인텐트에</a:t>
            </a:r>
            <a:r>
              <a:rPr lang="ko-KR" altLang="en-US" sz="1800" dirty="0" smtClean="0"/>
              <a:t> 붙여</a:t>
            </a:r>
            <a:endParaRPr lang="en-US" altLang="ko-KR" sz="1800" dirty="0" smtClean="0"/>
          </a:p>
          <a:p>
            <a:r>
              <a:rPr lang="ko-KR" altLang="en-US" sz="1800" dirty="0" smtClean="0"/>
              <a:t>편집 </a:t>
            </a:r>
            <a:r>
              <a:rPr lang="ko-KR" altLang="en-US" sz="1800" dirty="0" err="1" smtClean="0"/>
              <a:t>액티비티</a:t>
            </a:r>
            <a:r>
              <a:rPr lang="ko-KR" altLang="en-US" sz="1800" dirty="0" smtClean="0"/>
              <a:t> 실행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연필 아이콘을 누르면</a:t>
            </a:r>
            <a:endParaRPr lang="en-US" altLang="ko-KR" sz="1800" dirty="0" smtClean="0"/>
          </a:p>
          <a:p>
            <a:r>
              <a:rPr lang="ko-KR" altLang="en-US" sz="1800" dirty="0" smtClean="0"/>
              <a:t>생성 </a:t>
            </a:r>
            <a:r>
              <a:rPr lang="ko-KR" altLang="en-US" sz="1800" dirty="0" err="1" smtClean="0"/>
              <a:t>액티비티</a:t>
            </a:r>
            <a:r>
              <a:rPr lang="ko-KR" altLang="en-US" sz="1800" dirty="0" smtClean="0"/>
              <a:t> 실행</a:t>
            </a:r>
            <a:endParaRPr lang="en-US" altLang="ko-KR" sz="1800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960" y="1186729"/>
            <a:ext cx="2295814" cy="38356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63" y="3409190"/>
            <a:ext cx="2886478" cy="60015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8636145">
            <a:off x="5251850" y="2863208"/>
            <a:ext cx="1190369" cy="315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375" y="2782725"/>
            <a:ext cx="2318709" cy="2405850"/>
          </a:xfrm>
          <a:prstGeom prst="rect">
            <a:avLst/>
          </a:prstGeom>
        </p:spPr>
      </p:pic>
      <p:sp>
        <p:nvSpPr>
          <p:cNvPr id="31" name="오른쪽 화살표 30"/>
          <p:cNvSpPr/>
          <p:nvPr/>
        </p:nvSpPr>
        <p:spPr>
          <a:xfrm rot="4365947">
            <a:off x="6288264" y="3095208"/>
            <a:ext cx="1190369" cy="315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28801" y="1852805"/>
            <a:ext cx="6647542" cy="294144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1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1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9" name="직선 연결선 1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21" name="TextBox 2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2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시스템 구성도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50" name="Picture 2" descr="Introduction to Cloud Security with AWS | by Aregbesola Olumuyiwa | Data  Driven Investor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041" y="1290075"/>
            <a:ext cx="1318559" cy="9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ople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2374673"/>
            <a:ext cx="889454" cy="88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파일:AWS Simple Icons Compute Amazon EC2 Instances.svg - 위키백과, 우리 모두의 백과사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20" y="2079817"/>
            <a:ext cx="775394" cy="77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63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377096" y="398632"/>
                <a:ext cx="1162667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달력 스케줄러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스케줄 생성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7986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스케줄 생성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편집 화면은 같은 화면을 공유</a:t>
            </a:r>
            <a:endParaRPr lang="en-US" altLang="ko-KR" sz="1800" dirty="0" smtClean="0"/>
          </a:p>
          <a:p>
            <a:r>
              <a:rPr lang="en-US" altLang="ko-KR" sz="1800" dirty="0" smtClean="0"/>
              <a:t>intent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“mode” extra</a:t>
            </a:r>
            <a:r>
              <a:rPr lang="ko-KR" altLang="en-US" sz="1800" dirty="0" smtClean="0"/>
              <a:t>의 값으로</a:t>
            </a:r>
            <a:endParaRPr lang="en-US" altLang="ko-KR" sz="1800" dirty="0" smtClean="0"/>
          </a:p>
          <a:p>
            <a:r>
              <a:rPr lang="ko-KR" altLang="en-US" sz="1800" dirty="0" smtClean="0"/>
              <a:t>생성화면인지 편집화면인지 판단</a:t>
            </a:r>
            <a:endParaRPr lang="en-US" altLang="ko-KR" sz="1800" dirty="0" smtClean="0"/>
          </a:p>
          <a:p>
            <a:r>
              <a:rPr lang="en-US" altLang="ko-KR" sz="1800" dirty="0" smtClean="0"/>
              <a:t>‘</a:t>
            </a:r>
            <a:r>
              <a:rPr lang="ko-KR" altLang="en-US" sz="1800" dirty="0" smtClean="0"/>
              <a:t>생성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화면에서는</a:t>
            </a:r>
            <a:endParaRPr lang="en-US" altLang="ko-KR" sz="1800" dirty="0" smtClean="0"/>
          </a:p>
          <a:p>
            <a:r>
              <a:rPr lang="ko-KR" altLang="en-US" sz="1800" dirty="0" smtClean="0"/>
              <a:t>쓰레기통 버튼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스케줄 삭제</a:t>
            </a:r>
            <a:r>
              <a:rPr lang="en-US" altLang="ko-KR" sz="1800" dirty="0" smtClean="0"/>
              <a:t>)</a:t>
            </a:r>
            <a:r>
              <a:rPr lang="ko-KR" altLang="en-US" sz="1800" dirty="0"/>
              <a:t>이</a:t>
            </a:r>
            <a:r>
              <a:rPr lang="ko-KR" altLang="en-US" sz="1800" dirty="0" smtClean="0"/>
              <a:t> 없다</a:t>
            </a:r>
            <a:endParaRPr lang="en-US" altLang="ko-KR" sz="1800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5" y="3069985"/>
            <a:ext cx="5725324" cy="1724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076" y="1521800"/>
            <a:ext cx="2100024" cy="3365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147" y="1034120"/>
            <a:ext cx="2085826" cy="350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2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377096" y="398632"/>
                <a:ext cx="1162667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달력 스케줄러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스케줄 생성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7986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또한 연필 버튼의 동작도 다르다</a:t>
            </a:r>
            <a:endParaRPr lang="en-US" altLang="ko-KR" sz="1800" dirty="0" smtClean="0"/>
          </a:p>
          <a:p>
            <a:r>
              <a:rPr lang="en-US" altLang="ko-KR" sz="1800" dirty="0" smtClean="0"/>
              <a:t>mode = “create” </a:t>
            </a:r>
            <a:r>
              <a:rPr lang="ko-KR" altLang="en-US" sz="1800" dirty="0" smtClean="0"/>
              <a:t>이면 </a:t>
            </a:r>
            <a:r>
              <a:rPr lang="en-US" altLang="ko-KR" sz="1800" dirty="0" smtClean="0"/>
              <a:t>insert </a:t>
            </a:r>
            <a:r>
              <a:rPr lang="ko-KR" altLang="en-US" sz="1800" dirty="0" smtClean="0"/>
              <a:t>문을 실행하고</a:t>
            </a:r>
            <a:endParaRPr lang="en-US" altLang="ko-KR" sz="1800" dirty="0" smtClean="0"/>
          </a:p>
          <a:p>
            <a:r>
              <a:rPr lang="en-US" altLang="ko-KR" sz="1800" dirty="0" smtClean="0"/>
              <a:t>mode = “modify” </a:t>
            </a:r>
            <a:r>
              <a:rPr lang="ko-KR" altLang="en-US" sz="1800" dirty="0" smtClean="0"/>
              <a:t>이면 </a:t>
            </a:r>
            <a:r>
              <a:rPr lang="en-US" altLang="ko-KR" sz="1800" dirty="0" smtClean="0"/>
              <a:t>update </a:t>
            </a:r>
            <a:r>
              <a:rPr lang="ko-KR" altLang="en-US" sz="1800" smtClean="0"/>
              <a:t>문을 실행한다</a:t>
            </a:r>
            <a:endParaRPr lang="en-US" altLang="ko-KR" sz="1800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9" y="2092960"/>
            <a:ext cx="7711173" cy="27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0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JSP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활용 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MVC1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기반으로 구현한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/>
            </a:r>
            <a:b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</a:b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제주도 여행상품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판매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쇼핑몰 장바구니 기능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CEC0-F61B-41B3-A958-13D32E2B4D25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0" y="699542"/>
            <a:ext cx="369994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제주도 여행상품 판매</a:t>
            </a:r>
          </a:p>
        </p:txBody>
      </p:sp>
      <p:grpSp>
        <p:nvGrpSpPr>
          <p:cNvPr id="5123" name="그룹 16"/>
          <p:cNvGrpSpPr>
            <a:grpSpLocks/>
          </p:cNvGrpSpPr>
          <p:nvPr/>
        </p:nvGrpSpPr>
        <p:grpSpPr bwMode="auto">
          <a:xfrm>
            <a:off x="6937376" y="46038"/>
            <a:ext cx="2016125" cy="725487"/>
            <a:chOff x="6937375" y="45488"/>
            <a:chExt cx="2016256" cy="726062"/>
          </a:xfrm>
        </p:grpSpPr>
        <p:grpSp>
          <p:nvGrpSpPr>
            <p:cNvPr id="5139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15" name="직선 연결선 14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 bwMode="auto">
            <a:xfrm>
              <a:off x="7531312" y="45488"/>
              <a:ext cx="1420674" cy="18481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2nd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Team Project</a:t>
              </a:r>
              <a:endParaRPr lang="ko-KR" altLang="en-US" sz="6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1520" y="1232932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개발기간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7901" y="1232932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2020.09.28~2020.10.14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532438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참여인원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540" y="1812470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개발환경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3540" y="2111976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사용도구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3539" y="2411482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사용기술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3859" y="1535211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rPr>
              <a:t>3</a:t>
            </a: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37901" y="1821171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windows10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3859" y="2123450"/>
            <a:ext cx="2740346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MySQL, Eclipse, </a:t>
            </a:r>
            <a:r>
              <a:rPr lang="en-US" altLang="ko-KR" sz="1100" spc="30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DBeaver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33858" y="2420183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JSP, Ajax, Google API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cxnSp>
        <p:nvCxnSpPr>
          <p:cNvPr id="41" name="직선 연결선 40"/>
          <p:cNvCxnSpPr>
            <a:cxnSpLocks/>
          </p:cNvCxnSpPr>
          <p:nvPr/>
        </p:nvCxnSpPr>
        <p:spPr>
          <a:xfrm>
            <a:off x="252413" y="2825750"/>
            <a:ext cx="37084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79513" y="2940899"/>
            <a:ext cx="4258564" cy="155145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제주도 여행상품 판매 웹사이트를 구축하면서 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JSP 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웹페이지 동적 생성과 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Ajax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비동기처리에 대해 이해하는 것을 목적으로 한 프로젝트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구현 내용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여행상품 정보 제공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Google Maps API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를 통한 위치정보 출력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여행상품에 대한 상호작용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좋아요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찜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리뷰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)</a:t>
            </a: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상품 결제 기능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장바구니 기능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회원가입 및 로그인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게시판 구현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CEC0-F61B-41B3-A958-13D32E2B4D25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686880" y="12779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743831"/>
              </p:ext>
            </p:extLst>
          </p:nvPr>
        </p:nvGraphicFramePr>
        <p:xfrm>
          <a:off x="4840497" y="867034"/>
          <a:ext cx="3271377" cy="2151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비트맵 이미지" r:id="rId4" imgW="5649114" imgH="3715269" progId="Paint.Picture">
                  <p:embed/>
                </p:oleObj>
              </mc:Choice>
              <mc:Fallback>
                <p:oleObj name="비트맵 이미지" r:id="rId4" imgW="5649114" imgH="3715269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0497" y="867034"/>
                        <a:ext cx="3271377" cy="21516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256199"/>
              </p:ext>
            </p:extLst>
          </p:nvPr>
        </p:nvGraphicFramePr>
        <p:xfrm>
          <a:off x="5331157" y="2825750"/>
          <a:ext cx="3184648" cy="2101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비트맵 이미지" r:id="rId6" imgW="5638095" imgH="3715269" progId="Paint.Picture">
                  <p:embed/>
                </p:oleObj>
              </mc:Choice>
              <mc:Fallback>
                <p:oleObj name="비트맵 이미지" r:id="rId6" imgW="5638095" imgH="3715269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1157" y="2825750"/>
                        <a:ext cx="3184648" cy="21016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23125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FD230F7-16FE-4934-817A-6DEDCD8B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684" y="2461645"/>
            <a:ext cx="3496850" cy="2463357"/>
          </a:xfrm>
          <a:prstGeom prst="rect">
            <a:avLst/>
          </a:prstGeom>
        </p:spPr>
      </p:pic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여행상품 목록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16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6ADB213-79D4-4C79-991B-0FABA32F5474}"/>
              </a:ext>
            </a:extLst>
          </p:cNvPr>
          <p:cNvSpPr txBox="1"/>
          <p:nvPr/>
        </p:nvSpPr>
        <p:spPr>
          <a:xfrm>
            <a:off x="341290" y="1155430"/>
            <a:ext cx="5093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/>
              <a:t>QueryString</a:t>
            </a:r>
            <a:r>
              <a:rPr lang="en-US" altLang="ko-KR" sz="1800" dirty="0"/>
              <a:t>: </a:t>
            </a:r>
            <a:r>
              <a:rPr lang="ko-KR" altLang="en-US" sz="1800" dirty="0"/>
              <a:t>주소 뒤에 </a:t>
            </a:r>
            <a:r>
              <a:rPr lang="en-US" altLang="ko-KR" sz="1800" dirty="0"/>
              <a:t>?</a:t>
            </a:r>
            <a:r>
              <a:rPr lang="ko-KR" altLang="en-US" sz="1800" dirty="0"/>
              <a:t>로 붙어서</a:t>
            </a:r>
            <a:endParaRPr lang="en-US" altLang="ko-KR" sz="1800" dirty="0"/>
          </a:p>
          <a:p>
            <a:r>
              <a:rPr lang="en-US" altLang="ko-KR" sz="1800" dirty="0"/>
              <a:t>parameter </a:t>
            </a:r>
            <a:r>
              <a:rPr lang="ko-KR" altLang="en-US" sz="1800" dirty="0"/>
              <a:t>를 전달하는 </a:t>
            </a:r>
            <a:r>
              <a:rPr lang="en-US" altLang="ko-KR" sz="1800" dirty="0"/>
              <a:t>string</a:t>
            </a:r>
          </a:p>
          <a:p>
            <a:endParaRPr lang="en-US" altLang="ko-KR" sz="1800" dirty="0"/>
          </a:p>
          <a:p>
            <a:r>
              <a:rPr lang="en-US" altLang="ko-KR" sz="1800" dirty="0"/>
              <a:t>category </a:t>
            </a:r>
            <a:r>
              <a:rPr lang="ko-KR" altLang="en-US" sz="1800" dirty="0"/>
              <a:t>값 </a:t>
            </a:r>
            <a:r>
              <a:rPr lang="en-US" altLang="ko-KR" sz="1800" dirty="0" err="1"/>
              <a:t>querystring</a:t>
            </a:r>
            <a:r>
              <a:rPr lang="ko-KR" altLang="en-US" sz="1800" dirty="0"/>
              <a:t>으로 전달</a:t>
            </a:r>
            <a:endParaRPr lang="en-US" altLang="ko-KR" sz="1800" dirty="0"/>
          </a:p>
          <a:p>
            <a:r>
              <a:rPr lang="ko-KR" altLang="en-US" sz="1800" dirty="0"/>
              <a:t>전달받은 </a:t>
            </a:r>
            <a:r>
              <a:rPr lang="en-US" altLang="ko-KR" sz="1800" dirty="0"/>
              <a:t>category </a:t>
            </a:r>
            <a:r>
              <a:rPr lang="ko-KR" altLang="en-US" sz="1800" dirty="0"/>
              <a:t>값에 따라서</a:t>
            </a:r>
            <a:endParaRPr lang="en-US" altLang="ko-KR" sz="1800" dirty="0"/>
          </a:p>
          <a:p>
            <a:r>
              <a:rPr lang="en-US" altLang="ko-KR" sz="1800" dirty="0"/>
              <a:t>DB</a:t>
            </a:r>
            <a:r>
              <a:rPr lang="ko-KR" altLang="en-US" sz="1800" dirty="0"/>
              <a:t>에서 항목을 불러오거나</a:t>
            </a:r>
            <a:endParaRPr lang="en-US" altLang="ko-KR" sz="1800" dirty="0"/>
          </a:p>
          <a:p>
            <a:r>
              <a:rPr lang="en-US" altLang="ko-KR" sz="1800" dirty="0"/>
              <a:t>CSS</a:t>
            </a:r>
            <a:r>
              <a:rPr lang="ko-KR" altLang="en-US" sz="1800" dirty="0"/>
              <a:t> </a:t>
            </a:r>
            <a:r>
              <a:rPr lang="en-US" altLang="ko-KR" sz="1800" dirty="0"/>
              <a:t>Class</a:t>
            </a:r>
            <a:r>
              <a:rPr lang="ko-KR" altLang="en-US" sz="1800" dirty="0"/>
              <a:t>를 추가하거나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7D0D23D-5F14-4013-A3DC-94EED89E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250" y="1094046"/>
            <a:ext cx="4344519" cy="45731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="" xmlns:a16="http://schemas.microsoft.com/office/drawing/2014/main" id="{1DA5687D-7A6C-44AC-8E6A-57B1720A7B2C}"/>
              </a:ext>
            </a:extLst>
          </p:cNvPr>
          <p:cNvSpPr/>
          <p:nvPr/>
        </p:nvSpPr>
        <p:spPr>
          <a:xfrm>
            <a:off x="7592524" y="1130629"/>
            <a:ext cx="1192245" cy="45731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CEB8848-FFEE-4236-A8CB-643602981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441" y="1632755"/>
            <a:ext cx="4785059" cy="88612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="" xmlns:a16="http://schemas.microsoft.com/office/drawing/2014/main" id="{B46BF7FF-3118-416D-9CCE-0CE9DB774F4F}"/>
              </a:ext>
            </a:extLst>
          </p:cNvPr>
          <p:cNvSpPr/>
          <p:nvPr/>
        </p:nvSpPr>
        <p:spPr>
          <a:xfrm>
            <a:off x="6781240" y="1859032"/>
            <a:ext cx="1192245" cy="77018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7C8A81AC-8322-4FC6-BE3D-1A4D89B785AE}"/>
              </a:ext>
            </a:extLst>
          </p:cNvPr>
          <p:cNvSpPr/>
          <p:nvPr/>
        </p:nvSpPr>
        <p:spPr>
          <a:xfrm>
            <a:off x="4957897" y="1518156"/>
            <a:ext cx="1395663" cy="111106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B6BE8DBC-FA27-4352-920B-B10205A84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76" y="3507210"/>
            <a:ext cx="4937805" cy="796950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A361F9DC-4547-4BE5-8EFF-8FB43CC6018C}"/>
              </a:ext>
            </a:extLst>
          </p:cNvPr>
          <p:cNvCxnSpPr/>
          <p:nvPr/>
        </p:nvCxnSpPr>
        <p:spPr>
          <a:xfrm flipH="1">
            <a:off x="6105409" y="1312993"/>
            <a:ext cx="1487115" cy="31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B76B7AA2-A04B-4B36-B541-132749625961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815479" y="1438551"/>
            <a:ext cx="4807974" cy="2068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C06A1934-8FF2-4C16-8F8C-85484DF79839}"/>
              </a:ext>
            </a:extLst>
          </p:cNvPr>
          <p:cNvCxnSpPr>
            <a:cxnSpLocks/>
          </p:cNvCxnSpPr>
          <p:nvPr/>
        </p:nvCxnSpPr>
        <p:spPr>
          <a:xfrm flipV="1">
            <a:off x="7669058" y="1564612"/>
            <a:ext cx="258821" cy="377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여행상품 목록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8A5B87-44A6-4C8A-A6EE-3448DDD2B58A}"/>
              </a:ext>
            </a:extLst>
          </p:cNvPr>
          <p:cNvSpPr txBox="1"/>
          <p:nvPr/>
        </p:nvSpPr>
        <p:spPr>
          <a:xfrm>
            <a:off x="376238" y="1245425"/>
            <a:ext cx="995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/>
              <a:t>querystring</a:t>
            </a:r>
            <a:r>
              <a:rPr lang="ko-KR" altLang="en-US" sz="1800" dirty="0"/>
              <a:t>을 받아와서 </a:t>
            </a:r>
            <a:r>
              <a:rPr lang="en-US" altLang="ko-KR" sz="1800" dirty="0" err="1"/>
              <a:t>parseInt</a:t>
            </a:r>
            <a:r>
              <a:rPr lang="en-US" altLang="ko-KR" sz="1800" dirty="0"/>
              <a:t> </a:t>
            </a:r>
            <a:r>
              <a:rPr lang="ko-KR" altLang="en-US" sz="1800" dirty="0" err="1"/>
              <a:t>할때</a:t>
            </a:r>
            <a:endParaRPr lang="en-US" altLang="ko-KR" sz="1800" dirty="0"/>
          </a:p>
          <a:p>
            <a:r>
              <a:rPr lang="ko-KR" altLang="en-US" sz="1800" dirty="0"/>
              <a:t>만약 </a:t>
            </a:r>
            <a:r>
              <a:rPr lang="ko-KR" altLang="en-US" sz="1800" dirty="0" err="1"/>
              <a:t>쿼리스트링이</a:t>
            </a:r>
            <a:r>
              <a:rPr lang="ko-KR" altLang="en-US" sz="1800" dirty="0"/>
              <a:t> 없는 주소라면 </a:t>
            </a:r>
            <a:r>
              <a:rPr lang="en-US" altLang="ko-KR" sz="1800" dirty="0" err="1"/>
              <a:t>getParameter</a:t>
            </a:r>
            <a:r>
              <a:rPr lang="ko-KR" altLang="en-US" sz="1800" dirty="0"/>
              <a:t>의 값은 </a:t>
            </a:r>
            <a:r>
              <a:rPr lang="en-US" altLang="ko-KR" sz="1800" dirty="0"/>
              <a:t>null</a:t>
            </a:r>
            <a:r>
              <a:rPr lang="ko-KR" altLang="en-US" sz="1800" dirty="0"/>
              <a:t>이므로</a:t>
            </a:r>
            <a:endParaRPr lang="en-US" altLang="ko-KR" sz="1800" dirty="0"/>
          </a:p>
          <a:p>
            <a:r>
              <a:rPr lang="en-US" altLang="ko-KR" sz="1800" dirty="0"/>
              <a:t>exception </a:t>
            </a:r>
            <a:r>
              <a:rPr lang="ko-KR" altLang="en-US" sz="1800" dirty="0" smtClean="0"/>
              <a:t>발생하면 캐치해서 </a:t>
            </a:r>
            <a:r>
              <a:rPr lang="en-US" altLang="ko-KR" sz="1800" dirty="0"/>
              <a:t>0</a:t>
            </a:r>
            <a:r>
              <a:rPr lang="ko-KR" altLang="en-US" sz="1800" dirty="0"/>
              <a:t>을 대입</a:t>
            </a:r>
            <a:endParaRPr lang="en-US" altLang="ko-KR" sz="1800" dirty="0"/>
          </a:p>
          <a:p>
            <a:r>
              <a:rPr lang="en-US" altLang="ko-KR" sz="1800" dirty="0"/>
              <a:t>‘</a:t>
            </a:r>
            <a:r>
              <a:rPr lang="ko-KR" altLang="en-US" sz="1800" dirty="0"/>
              <a:t>전체</a:t>
            </a:r>
            <a:r>
              <a:rPr lang="en-US" altLang="ko-KR" sz="1800" dirty="0"/>
              <a:t>’ </a:t>
            </a:r>
            <a:r>
              <a:rPr lang="ko-KR" altLang="en-US" sz="1800" dirty="0"/>
              <a:t>카테고리를 가리키게 된다</a:t>
            </a:r>
            <a:r>
              <a:rPr lang="en-US" altLang="ko-KR" sz="18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DA71973-FED8-4584-BAE1-58A1C786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2766701"/>
            <a:ext cx="8408531" cy="15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여행상품 목록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7C4B964-2826-4A7C-85F6-EA27131985A3}"/>
              </a:ext>
            </a:extLst>
          </p:cNvPr>
          <p:cNvSpPr txBox="1"/>
          <p:nvPr/>
        </p:nvSpPr>
        <p:spPr>
          <a:xfrm>
            <a:off x="376238" y="1101478"/>
            <a:ext cx="9954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/>
              <a:t>querystring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받아 </a:t>
            </a:r>
            <a:r>
              <a:rPr lang="en-US" altLang="ko-KR" sz="1800" dirty="0" err="1"/>
              <a:t>css</a:t>
            </a:r>
            <a:r>
              <a:rPr lang="en-US" altLang="ko-KR" sz="1800" dirty="0"/>
              <a:t> </a:t>
            </a:r>
            <a:r>
              <a:rPr lang="ko-KR" altLang="en-US" sz="1800" dirty="0" err="1" smtClean="0"/>
              <a:t>클래스명으로</a:t>
            </a:r>
            <a:r>
              <a:rPr lang="ko-KR" altLang="en-US" sz="1800" dirty="0" smtClean="0"/>
              <a:t> 만든다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en-US" altLang="ko-KR" sz="1800" dirty="0"/>
              <a:t>.all </a:t>
            </a:r>
            <a:r>
              <a:rPr lang="ko-KR" altLang="en-US" sz="1800" dirty="0"/>
              <a:t>클래스</a:t>
            </a:r>
            <a:r>
              <a:rPr lang="en-US" altLang="ko-KR" sz="1800" dirty="0"/>
              <a:t>: ‘</a:t>
            </a:r>
            <a:r>
              <a:rPr lang="ko-KR" altLang="en-US" sz="1800" dirty="0"/>
              <a:t>전체</a:t>
            </a:r>
            <a:r>
              <a:rPr lang="en-US" altLang="ko-KR" sz="1800" dirty="0"/>
              <a:t>’ </a:t>
            </a:r>
            <a:r>
              <a:rPr lang="ko-KR" altLang="en-US" sz="1800" dirty="0"/>
              <a:t>카테고리 버튼</a:t>
            </a:r>
            <a:r>
              <a:rPr lang="en-US" altLang="ko-KR" sz="1800" dirty="0"/>
              <a:t>(</a:t>
            </a:r>
            <a:r>
              <a:rPr lang="ko-KR" altLang="en-US" sz="1800" dirty="0" smtClean="0"/>
              <a:t>다른 </a:t>
            </a:r>
            <a:r>
              <a:rPr lang="ko-KR" altLang="en-US" sz="1800" dirty="0"/>
              <a:t>버튼과 크기가 다르다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.pointed </a:t>
            </a:r>
            <a:r>
              <a:rPr lang="ko-KR" altLang="en-US" sz="1800" dirty="0"/>
              <a:t>클래스</a:t>
            </a:r>
            <a:r>
              <a:rPr lang="en-US" altLang="ko-KR" sz="1800" dirty="0"/>
              <a:t>: ‘</a:t>
            </a:r>
            <a:r>
              <a:rPr lang="ko-KR" altLang="en-US" sz="1800" dirty="0"/>
              <a:t>선택된</a:t>
            </a:r>
            <a:r>
              <a:rPr lang="en-US" altLang="ko-KR" sz="1800" dirty="0"/>
              <a:t>‘ </a:t>
            </a:r>
            <a:r>
              <a:rPr lang="ko-KR" altLang="en-US" sz="1800" dirty="0"/>
              <a:t>카테고리 버튼</a:t>
            </a:r>
            <a:r>
              <a:rPr lang="en-US" altLang="ko-KR" sz="1800" dirty="0"/>
              <a:t>(</a:t>
            </a:r>
            <a:r>
              <a:rPr lang="ko-KR" altLang="en-US" sz="1800" dirty="0"/>
              <a:t>색깔로 강조되어 있다</a:t>
            </a:r>
            <a:r>
              <a:rPr lang="en-US" altLang="ko-KR" sz="18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6284EFD-73B8-4759-B005-C4488526C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2221065"/>
            <a:ext cx="7927102" cy="1123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914855C-9CEF-43A1-92CA-E5D3CDF2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34" y="3378078"/>
            <a:ext cx="8101672" cy="15003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BD85198-699E-4A22-80A7-68C4F283E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273" y="1972397"/>
            <a:ext cx="2241496" cy="9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7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여행상품 목록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B76ACBA-447F-44BA-B47D-C1630EC985AF}"/>
              </a:ext>
            </a:extLst>
          </p:cNvPr>
          <p:cNvSpPr txBox="1"/>
          <p:nvPr/>
        </p:nvSpPr>
        <p:spPr>
          <a:xfrm>
            <a:off x="376238" y="1068138"/>
            <a:ext cx="9954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/>
              <a:t>querystring</a:t>
            </a:r>
            <a:r>
              <a:rPr lang="ko-KR" altLang="en-US" sz="1800" dirty="0"/>
              <a:t>을 써서 </a:t>
            </a:r>
            <a:r>
              <a:rPr lang="en-US" altLang="ko-KR" sz="1800" dirty="0"/>
              <a:t>read </a:t>
            </a:r>
            <a:r>
              <a:rPr lang="ko-KR" altLang="en-US" sz="1800" dirty="0" err="1"/>
              <a:t>할때도</a:t>
            </a:r>
            <a:r>
              <a:rPr lang="ko-KR" altLang="en-US" sz="1800" dirty="0"/>
              <a:t> 조건을 걸어준다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String </a:t>
            </a:r>
            <a:r>
              <a:rPr lang="en-US" altLang="ko-KR" sz="1800" dirty="0" err="1"/>
              <a:t>categoryName</a:t>
            </a:r>
            <a:r>
              <a:rPr lang="en-US" altLang="ko-KR" sz="1800" dirty="0"/>
              <a:t>[]</a:t>
            </a:r>
            <a:r>
              <a:rPr lang="ko-KR" altLang="en-US" sz="1800" dirty="0"/>
              <a:t>으로 변환해서 </a:t>
            </a:r>
            <a:r>
              <a:rPr lang="en-US" altLang="ko-KR" sz="1800" dirty="0"/>
              <a:t>‘all’</a:t>
            </a:r>
            <a:r>
              <a:rPr lang="ko-KR" altLang="en-US" sz="1800" dirty="0"/>
              <a:t>이 아니면</a:t>
            </a:r>
            <a:endParaRPr lang="en-US" altLang="ko-KR" sz="1800" dirty="0"/>
          </a:p>
          <a:p>
            <a:r>
              <a:rPr lang="en-US" altLang="ko-KR" sz="1800" dirty="0"/>
              <a:t>where</a:t>
            </a:r>
            <a:r>
              <a:rPr lang="ko-KR" altLang="en-US" sz="1800" dirty="0"/>
              <a:t>절이 걸린 </a:t>
            </a:r>
            <a:r>
              <a:rPr lang="en-US" altLang="ko-KR" sz="1800" dirty="0"/>
              <a:t>query</a:t>
            </a:r>
            <a:r>
              <a:rPr lang="ko-KR" altLang="en-US" sz="1800" dirty="0"/>
              <a:t>가 되도록 </a:t>
            </a:r>
            <a:r>
              <a:rPr lang="en-US" altLang="ko-KR" sz="1800" dirty="0"/>
              <a:t>SQL query</a:t>
            </a:r>
            <a:r>
              <a:rPr lang="ko-KR" altLang="en-US" sz="1800" dirty="0"/>
              <a:t>를 작성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7C54856-3E89-4138-920D-D5E77E06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2025787"/>
            <a:ext cx="8408531" cy="13736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26D715E-7470-4929-B027-4B9D37CB2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3547959"/>
            <a:ext cx="8408531" cy="10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9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여행상품 목록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20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5496215-E450-4A29-9BEF-EBD9E689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582" y="1076286"/>
            <a:ext cx="3057952" cy="35152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18ED8F9-9027-480B-B45A-C2A485050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10" y="2787123"/>
            <a:ext cx="3197471" cy="2218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E85C339-301A-4344-8DA6-25BB3F627795}"/>
              </a:ext>
            </a:extLst>
          </p:cNvPr>
          <p:cNvSpPr txBox="1"/>
          <p:nvPr/>
        </p:nvSpPr>
        <p:spPr>
          <a:xfrm>
            <a:off x="376238" y="1066757"/>
            <a:ext cx="6343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DAO</a:t>
            </a:r>
            <a:r>
              <a:rPr lang="ko-KR" altLang="en-US" sz="1800" dirty="0"/>
              <a:t>에 개수를 세는 </a:t>
            </a:r>
            <a:r>
              <a:rPr lang="en-US" altLang="ko-KR" sz="1800" dirty="0"/>
              <a:t>count </a:t>
            </a:r>
            <a:r>
              <a:rPr lang="ko-KR" altLang="en-US" sz="1800" dirty="0"/>
              <a:t>메서드를 만들고</a:t>
            </a:r>
            <a:endParaRPr lang="en-US" altLang="ko-KR" sz="1800" dirty="0"/>
          </a:p>
          <a:p>
            <a:r>
              <a:rPr lang="ko-KR" altLang="en-US" sz="1800" dirty="0"/>
              <a:t>이를 이용해 개수를 받아와 </a:t>
            </a:r>
            <a:r>
              <a:rPr lang="ko-KR" altLang="en-US" sz="1800" dirty="0" smtClean="0"/>
              <a:t>화면에 출력</a:t>
            </a:r>
            <a:endParaRPr lang="en-US" altLang="ko-KR" sz="1800" dirty="0" smtClean="0"/>
          </a:p>
          <a:p>
            <a:r>
              <a:rPr lang="ko-KR" altLang="en-US" sz="1800" dirty="0" smtClean="0"/>
              <a:t>연결을 제때 해제하지 않아</a:t>
            </a:r>
            <a:endParaRPr lang="en-US" altLang="ko-KR" sz="1800" dirty="0" smtClean="0"/>
          </a:p>
          <a:p>
            <a:r>
              <a:rPr lang="en-US" altLang="ko-KR" sz="1800" dirty="0" err="1" smtClean="0"/>
              <a:t>tooManyConnection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에러를 겪었다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6363189-E391-4E63-9160-C06087DC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25" y="2231591"/>
            <a:ext cx="2669431" cy="6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여행상품 상세정보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21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533A074-9132-4C04-BF5F-E3EA4ACF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2" y="2542404"/>
            <a:ext cx="7007681" cy="1409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B9568EA-ECE5-4B05-AE04-F77E419B2467}"/>
              </a:ext>
            </a:extLst>
          </p:cNvPr>
          <p:cNvSpPr txBox="1"/>
          <p:nvPr/>
        </p:nvSpPr>
        <p:spPr>
          <a:xfrm>
            <a:off x="266562" y="1084517"/>
            <a:ext cx="9168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좋아요</a:t>
            </a:r>
            <a:r>
              <a:rPr lang="en-US" altLang="ko-KR" sz="1800" dirty="0"/>
              <a:t>: </a:t>
            </a:r>
            <a:r>
              <a:rPr lang="ko-KR" altLang="en-US" sz="1800" dirty="0"/>
              <a:t>클릭하면 올라가는 값</a:t>
            </a:r>
            <a:endParaRPr lang="en-US" altLang="ko-KR" sz="1800" dirty="0"/>
          </a:p>
          <a:p>
            <a:r>
              <a:rPr lang="ko-KR" altLang="en-US" sz="1800" dirty="0"/>
              <a:t>찜</a:t>
            </a:r>
            <a:r>
              <a:rPr lang="en-US" altLang="ko-KR" sz="1800" dirty="0"/>
              <a:t>: </a:t>
            </a:r>
            <a:r>
              <a:rPr lang="ko-KR" altLang="en-US" sz="1800" dirty="0"/>
              <a:t>로그인했을 때 클릭하면</a:t>
            </a:r>
            <a:r>
              <a:rPr lang="en-US" altLang="ko-KR" sz="1800" dirty="0"/>
              <a:t> ‘</a:t>
            </a:r>
            <a:r>
              <a:rPr lang="ko-KR" altLang="en-US" sz="1800" dirty="0"/>
              <a:t>찜</a:t>
            </a:r>
            <a:r>
              <a:rPr lang="en-US" altLang="ko-KR" sz="1800" dirty="0"/>
              <a:t> </a:t>
            </a:r>
            <a:r>
              <a:rPr lang="ko-KR" altLang="en-US" sz="1800" dirty="0"/>
              <a:t>관계</a:t>
            </a:r>
            <a:r>
              <a:rPr lang="en-US" altLang="ko-KR" sz="1800" dirty="0"/>
              <a:t>’</a:t>
            </a:r>
            <a:r>
              <a:rPr lang="ko-KR" altLang="en-US" sz="1800" dirty="0"/>
              <a:t>를 생성하여 </a:t>
            </a:r>
            <a:r>
              <a:rPr lang="en-US" altLang="ko-KR" sz="1800" dirty="0" err="1"/>
              <a:t>db</a:t>
            </a:r>
            <a:r>
              <a:rPr lang="ko-KR" altLang="en-US" sz="1800" dirty="0"/>
              <a:t>에 등록</a:t>
            </a:r>
            <a:endParaRPr lang="en-US" altLang="ko-KR" sz="1800" dirty="0"/>
          </a:p>
          <a:p>
            <a:r>
              <a:rPr lang="ko-KR" altLang="en-US" sz="1800" dirty="0"/>
              <a:t>다시 클릭하면 찜 관계를 삭제</a:t>
            </a:r>
            <a:endParaRPr lang="en-US" altLang="ko-KR" sz="1800" dirty="0"/>
          </a:p>
          <a:p>
            <a:r>
              <a:rPr lang="ko-KR" altLang="en-US" sz="1800" dirty="0"/>
              <a:t>리뷰</a:t>
            </a:r>
            <a:r>
              <a:rPr lang="en-US" altLang="ko-KR" sz="1800" dirty="0"/>
              <a:t>: </a:t>
            </a:r>
            <a:r>
              <a:rPr lang="ko-KR" altLang="en-US" sz="1800" dirty="0"/>
              <a:t>리뷰를 등록하면 리뷰 정보를 생성하여 </a:t>
            </a:r>
            <a:r>
              <a:rPr lang="en-US" altLang="ko-KR" sz="1800" dirty="0" err="1"/>
              <a:t>db</a:t>
            </a:r>
            <a:r>
              <a:rPr lang="ko-KR" altLang="en-US" sz="1800" dirty="0"/>
              <a:t>에 등록</a:t>
            </a:r>
            <a:endParaRPr lang="en-US" altLang="ko-KR" sz="1800" dirty="0"/>
          </a:p>
          <a:p>
            <a:r>
              <a:rPr lang="ko-KR" altLang="en-US" sz="1800" dirty="0"/>
              <a:t>조회수</a:t>
            </a:r>
            <a:r>
              <a:rPr lang="en-US" altLang="ko-KR" sz="1800" dirty="0"/>
              <a:t>: </a:t>
            </a:r>
            <a:r>
              <a:rPr lang="ko-KR" altLang="en-US" sz="1800" dirty="0"/>
              <a:t>페이지를 조회하면 올라가는 값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4761B64-3B22-4059-80D0-4AA15D350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83" y="3778432"/>
            <a:ext cx="1393194" cy="12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클래스 다이어그램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46EBB3E1-8F85-492D-92CA-557CAF6E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20" y="1027687"/>
            <a:ext cx="5448185" cy="40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2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여행상품 상세정보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27E2B18-F8CE-42B8-91D5-0312F44D389F}"/>
              </a:ext>
            </a:extLst>
          </p:cNvPr>
          <p:cNvSpPr txBox="1"/>
          <p:nvPr/>
        </p:nvSpPr>
        <p:spPr>
          <a:xfrm>
            <a:off x="247871" y="1094046"/>
            <a:ext cx="9738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/>
              <a:t>좋아요를</a:t>
            </a:r>
            <a:r>
              <a:rPr lang="ko-KR" altLang="en-US" sz="1800" dirty="0"/>
              <a:t> 클릭하면 좋아요 숫자를 </a:t>
            </a:r>
            <a:r>
              <a:rPr lang="en-US" altLang="ko-KR" sz="1800" dirty="0"/>
              <a:t>1 </a:t>
            </a:r>
            <a:r>
              <a:rPr lang="ko-KR" altLang="en-US" sz="1800" dirty="0"/>
              <a:t>늘려주고 </a:t>
            </a:r>
            <a:r>
              <a:rPr lang="en-US" altLang="ko-KR" sz="1800" dirty="0"/>
              <a:t>DB</a:t>
            </a:r>
            <a:r>
              <a:rPr lang="ko-KR" altLang="en-US" sz="1800" dirty="0"/>
              <a:t>에 저장한다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로그인이 안 되어있어도 누를 수 있다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2182D51-387E-4D64-B79A-F1802C43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5" y="2249295"/>
            <a:ext cx="5085619" cy="20591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E6E2D66-CBF6-4A0C-B9D2-DCC4EAD4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286" y="2249295"/>
            <a:ext cx="4376483" cy="11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6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여행상품 상세정보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3BFFEF-0BC6-45F5-AAD1-6F0690E3C6AA}"/>
              </a:ext>
            </a:extLst>
          </p:cNvPr>
          <p:cNvSpPr txBox="1"/>
          <p:nvPr/>
        </p:nvSpPr>
        <p:spPr>
          <a:xfrm>
            <a:off x="435422" y="1108864"/>
            <a:ext cx="9738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찜을 클릭하면 </a:t>
            </a:r>
            <a:r>
              <a:rPr lang="en-US" altLang="ko-KR" sz="1800" dirty="0"/>
              <a:t>‘</a:t>
            </a:r>
            <a:r>
              <a:rPr lang="ko-KR" altLang="en-US" sz="1800" dirty="0"/>
              <a:t>찜 관계</a:t>
            </a:r>
            <a:r>
              <a:rPr lang="en-US" altLang="ko-KR" sz="1800" dirty="0"/>
              <a:t>‘ record</a:t>
            </a:r>
            <a:r>
              <a:rPr lang="ko-KR" altLang="en-US" sz="1800" dirty="0"/>
              <a:t>를 추가</a:t>
            </a:r>
            <a:r>
              <a:rPr lang="en-US" altLang="ko-KR" sz="1800" dirty="0"/>
              <a:t>/</a:t>
            </a:r>
            <a:r>
              <a:rPr lang="ko-KR" altLang="en-US" sz="1800" dirty="0"/>
              <a:t>삭제한다</a:t>
            </a:r>
            <a:endParaRPr lang="en-US" altLang="ko-KR" sz="1800" dirty="0"/>
          </a:p>
          <a:p>
            <a:r>
              <a:rPr lang="ko-KR" altLang="en-US" sz="1800" dirty="0"/>
              <a:t>실제로 화면에 출력되는 찜 숫자는 단순히 </a:t>
            </a:r>
            <a:r>
              <a:rPr lang="en-US" altLang="ko-KR" sz="1800" dirty="0"/>
              <a:t>1</a:t>
            </a:r>
            <a:r>
              <a:rPr lang="ko-KR" altLang="en-US" sz="1800" dirty="0"/>
              <a:t>을 더하고 뺀 숫자지만</a:t>
            </a:r>
            <a:endParaRPr lang="en-US" altLang="ko-KR" sz="1800" dirty="0"/>
          </a:p>
          <a:p>
            <a:r>
              <a:rPr lang="en-US" altLang="ko-KR" sz="1800" dirty="0"/>
              <a:t>DB</a:t>
            </a:r>
            <a:r>
              <a:rPr lang="ko-KR" altLang="en-US" sz="1800" dirty="0"/>
              <a:t>에는 정확히 반영되며 나중에 페이지를 갱신하면 그 값을 가져온다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14EAF7F-FC2F-4797-9AB1-A701FCDAB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98" y="2438605"/>
            <a:ext cx="1600423" cy="1505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FE9C9B7-0815-44A8-98B5-738E1D85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70" y="2152049"/>
            <a:ext cx="5780013" cy="25605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244DFC9-816E-456D-BB68-D6CA7891D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87" y="3101774"/>
            <a:ext cx="159089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여행상품 상세정보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24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DAADF3E-53F2-46CE-9E1F-ABE2824F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299" y="2225586"/>
            <a:ext cx="5337033" cy="229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4F4654-5C17-4EF2-99F1-680B937E87C4}"/>
              </a:ext>
            </a:extLst>
          </p:cNvPr>
          <p:cNvSpPr txBox="1"/>
          <p:nvPr/>
        </p:nvSpPr>
        <p:spPr>
          <a:xfrm>
            <a:off x="577480" y="1128920"/>
            <a:ext cx="916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지도 </a:t>
            </a:r>
            <a:r>
              <a:rPr lang="en-US" altLang="ko-KR" sz="1800" dirty="0"/>
              <a:t>API</a:t>
            </a:r>
            <a:r>
              <a:rPr lang="ko-KR" altLang="en-US" sz="1800" dirty="0"/>
              <a:t>를 적용해서 지도를 보여주는 모습이다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각 상품의 </a:t>
            </a:r>
            <a:r>
              <a:rPr lang="ko-KR" altLang="en-US" sz="1800" dirty="0" err="1"/>
              <a:t>위도값과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경도값을</a:t>
            </a:r>
            <a:r>
              <a:rPr lang="ko-KR" altLang="en-US" sz="1800" dirty="0"/>
              <a:t> </a:t>
            </a:r>
            <a:r>
              <a:rPr lang="en-US" altLang="ko-KR" sz="1800" dirty="0" err="1"/>
              <a:t>db</a:t>
            </a:r>
            <a:r>
              <a:rPr lang="ko-KR" altLang="en-US" sz="1800" dirty="0"/>
              <a:t>에 저장한 뒤</a:t>
            </a:r>
            <a:endParaRPr lang="en-US" altLang="ko-KR" sz="1800" dirty="0"/>
          </a:p>
          <a:p>
            <a:r>
              <a:rPr lang="en-US" altLang="ko-KR" sz="1800" dirty="0" err="1"/>
              <a:t>db</a:t>
            </a:r>
            <a:r>
              <a:rPr lang="ko-KR" altLang="en-US" sz="1800" dirty="0"/>
              <a:t>에서 위치정보를 호출하여 지도 </a:t>
            </a:r>
            <a:r>
              <a:rPr lang="en-US" altLang="ko-KR" sz="1800" dirty="0"/>
              <a:t>API</a:t>
            </a:r>
            <a:r>
              <a:rPr lang="ko-KR" altLang="en-US" sz="1800" dirty="0"/>
              <a:t>에 적용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567842F-F19A-49E8-AE38-2D655B6E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2192161"/>
            <a:ext cx="3547953" cy="24774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B9DEDC1-AF73-4BDE-96B3-FA056A7F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667" y="1021359"/>
            <a:ext cx="2306845" cy="210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여행상품 상세정보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25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134477E-DBC5-4AA7-A17E-0AF4F6FC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61" y="2253611"/>
            <a:ext cx="4138004" cy="2540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4E76C12-95D6-4EC4-B7F1-5A49B9F70756}"/>
              </a:ext>
            </a:extLst>
          </p:cNvPr>
          <p:cNvSpPr txBox="1"/>
          <p:nvPr/>
        </p:nvSpPr>
        <p:spPr>
          <a:xfrm>
            <a:off x="376238" y="1123802"/>
            <a:ext cx="9168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리뷰는 최신의 리뷰부터 플로트 형식으로 화면에 출력</a:t>
            </a:r>
            <a:endParaRPr lang="en-US" altLang="ko-KR" sz="1800" dirty="0"/>
          </a:p>
          <a:p>
            <a:r>
              <a:rPr lang="ko-KR" altLang="en-US" sz="1800" dirty="0"/>
              <a:t>로그인 되어 있다면 새로운 리뷰를 작성할 수 있다 </a:t>
            </a:r>
            <a:endParaRPr lang="en-US" altLang="ko-KR" sz="1800" dirty="0"/>
          </a:p>
          <a:p>
            <a:r>
              <a:rPr lang="ko-KR" altLang="en-US" sz="1800" dirty="0"/>
              <a:t>로그인 되어있지 않다면 작성 폼 대신 경고 출력</a:t>
            </a:r>
            <a:endParaRPr lang="en-US" altLang="ko-KR" sz="1800" dirty="0"/>
          </a:p>
          <a:p>
            <a:r>
              <a:rPr lang="ko-KR" altLang="en-US" sz="1800" dirty="0"/>
              <a:t>리뷰 정보는 </a:t>
            </a:r>
            <a:r>
              <a:rPr lang="en-US" altLang="ko-KR" sz="1800" dirty="0"/>
              <a:t>DB</a:t>
            </a:r>
            <a:r>
              <a:rPr lang="ko-KR" altLang="en-US" sz="1800" dirty="0"/>
              <a:t>에 저장</a:t>
            </a:r>
            <a:endParaRPr lang="en-US" altLang="ko-KR" sz="1800" dirty="0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3011D2B4-182B-405D-A33E-F314DC03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94" y="830658"/>
            <a:ext cx="2444468" cy="18392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06DF03D-D29A-43D6-8266-AAE2FC7D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8" y="2361546"/>
            <a:ext cx="3301355" cy="2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장바구니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26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38B15EC-F3C5-4AA2-8B4A-809C579A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71" y="955379"/>
            <a:ext cx="2238113" cy="16846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7701098-0808-40A4-8362-F8454BCA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7" y="2533253"/>
            <a:ext cx="5013477" cy="1669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2F9CBB-20A9-4C01-BAEA-4A29806BFAD1}"/>
              </a:ext>
            </a:extLst>
          </p:cNvPr>
          <p:cNvSpPr txBox="1"/>
          <p:nvPr/>
        </p:nvSpPr>
        <p:spPr>
          <a:xfrm>
            <a:off x="179347" y="1143635"/>
            <a:ext cx="91681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장바구니는 </a:t>
            </a:r>
            <a:r>
              <a:rPr lang="en-US" altLang="ko-KR" sz="1800" dirty="0" err="1"/>
              <a:t>ArrayList</a:t>
            </a:r>
            <a:r>
              <a:rPr lang="en-US" altLang="ko-KR" sz="1800" dirty="0"/>
              <a:t>&lt;</a:t>
            </a:r>
            <a:r>
              <a:rPr lang="en-US" altLang="ko-KR" sz="1800" dirty="0" err="1"/>
              <a:t>CartInfo</a:t>
            </a:r>
            <a:r>
              <a:rPr lang="en-US" altLang="ko-KR" sz="1800" dirty="0"/>
              <a:t>&gt; </a:t>
            </a:r>
            <a:r>
              <a:rPr lang="ko-KR" altLang="en-US" sz="1800" dirty="0"/>
              <a:t>만들어 세션에 등록</a:t>
            </a:r>
            <a:endParaRPr lang="en-US" altLang="ko-KR" sz="1800" dirty="0"/>
          </a:p>
          <a:p>
            <a:r>
              <a:rPr lang="ko-KR" altLang="en-US" sz="1800" dirty="0"/>
              <a:t>세션을 편집하는 것으로 장바구니를 다룰 수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기존의 장바구니 없는 구매는 장바구니에 </a:t>
            </a:r>
            <a:r>
              <a:rPr lang="en-US" altLang="ko-KR" sz="1800" dirty="0"/>
              <a:t>1</a:t>
            </a:r>
            <a:r>
              <a:rPr lang="ko-KR" altLang="en-US" sz="1800" dirty="0"/>
              <a:t>개의 상품만</a:t>
            </a:r>
            <a:endParaRPr lang="en-US" altLang="ko-KR" sz="1800" dirty="0"/>
          </a:p>
          <a:p>
            <a:r>
              <a:rPr lang="ko-KR" altLang="en-US" sz="1800" dirty="0"/>
              <a:t>있는 것처럼 간주하여 장바구니 구매에 통합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 err="1"/>
              <a:t>쿼리스트링</a:t>
            </a:r>
            <a:r>
              <a:rPr lang="ko-KR" altLang="en-US" sz="1800" dirty="0"/>
              <a:t> 사용하여</a:t>
            </a:r>
            <a:endParaRPr lang="en-US" altLang="ko-KR" sz="1800" dirty="0"/>
          </a:p>
          <a:p>
            <a:r>
              <a:rPr lang="ko-KR" altLang="en-US" sz="1800" dirty="0"/>
              <a:t>장바구니 거래를 구분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1EA7F39-5FD8-4B1E-B290-53947AE9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344" y="4357195"/>
            <a:ext cx="5706818" cy="444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8C39424-C30E-44DE-8666-0301FF805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69" y="2327879"/>
            <a:ext cx="2869170" cy="16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105799" y="398632"/>
                <a:ext cx="1678909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제주도 여행상품 판매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장바구니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27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EB9A490-2FEC-43CF-883A-37A79C5D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42" y="2389883"/>
            <a:ext cx="3021525" cy="2390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FD18D93-7068-4CDD-9242-4C504D2C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181" y="3921001"/>
            <a:ext cx="5487703" cy="676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20815B9-7273-4AED-943A-9081F96CD170}"/>
              </a:ext>
            </a:extLst>
          </p:cNvPr>
          <p:cNvSpPr txBox="1"/>
          <p:nvPr/>
        </p:nvSpPr>
        <p:spPr>
          <a:xfrm>
            <a:off x="274972" y="1094046"/>
            <a:ext cx="7991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카트 안에 있는 아이템을 삭제하는 부분이다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 err="1"/>
              <a:t>ArrayList</a:t>
            </a:r>
            <a:r>
              <a:rPr lang="ko-KR" altLang="en-US" sz="1800" dirty="0"/>
              <a:t>의 </a:t>
            </a:r>
            <a:r>
              <a:rPr lang="en-US" altLang="ko-KR" sz="1800" dirty="0"/>
              <a:t>index</a:t>
            </a:r>
            <a:r>
              <a:rPr lang="ko-KR" altLang="en-US" sz="1800" dirty="0"/>
              <a:t>로 카트의 상품을 구분할 수 있으므로</a:t>
            </a:r>
            <a:endParaRPr lang="en-US" altLang="ko-KR" sz="1800" dirty="0"/>
          </a:p>
          <a:p>
            <a:r>
              <a:rPr lang="en-US" altLang="ko-KR" sz="1800" dirty="0"/>
              <a:t>index</a:t>
            </a:r>
            <a:r>
              <a:rPr lang="ko-KR" altLang="en-US" sz="1800" dirty="0"/>
              <a:t>를 그대로 전달해서 </a:t>
            </a:r>
            <a:r>
              <a:rPr lang="en-US" altLang="ko-KR" sz="1800" dirty="0" err="1"/>
              <a:t>ArrayList</a:t>
            </a:r>
            <a:r>
              <a:rPr lang="ko-KR" altLang="en-US" sz="1800" dirty="0"/>
              <a:t>에서 상품을 지우고</a:t>
            </a:r>
            <a:endParaRPr lang="en-US" altLang="ko-KR" sz="1800" dirty="0"/>
          </a:p>
          <a:p>
            <a:r>
              <a:rPr lang="ko-KR" altLang="en-US" sz="1800" dirty="0"/>
              <a:t>다시 그 </a:t>
            </a:r>
            <a:r>
              <a:rPr lang="en-US" altLang="ko-KR" sz="1800" dirty="0" err="1"/>
              <a:t>ArrayList</a:t>
            </a:r>
            <a:r>
              <a:rPr lang="ko-KR" altLang="en-US" sz="1800" dirty="0"/>
              <a:t>를 등록한다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64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JAVA SWING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을 이용한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/>
            </a:r>
            <a:b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</a:b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버스예매 프로그램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itchFamily="18" charset="0"/>
              </a:rPr>
              <a:t>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CEC0-F61B-41B3-A958-13D32E2B4D25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0" y="699542"/>
            <a:ext cx="369994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버스예매 프로그램 구현</a:t>
            </a:r>
          </a:p>
        </p:txBody>
      </p:sp>
      <p:grpSp>
        <p:nvGrpSpPr>
          <p:cNvPr id="5123" name="그룹 16"/>
          <p:cNvGrpSpPr>
            <a:grpSpLocks/>
          </p:cNvGrpSpPr>
          <p:nvPr/>
        </p:nvGrpSpPr>
        <p:grpSpPr bwMode="auto">
          <a:xfrm>
            <a:off x="6937376" y="46038"/>
            <a:ext cx="2016562" cy="725487"/>
            <a:chOff x="6937375" y="45488"/>
            <a:chExt cx="2016693" cy="726062"/>
          </a:xfrm>
        </p:grpSpPr>
        <p:grpSp>
          <p:nvGrpSpPr>
            <p:cNvPr id="5139" name="그룹 2"/>
            <p:cNvGrpSpPr>
              <a:grpSpLocks/>
            </p:cNvGrpSpPr>
            <p:nvPr/>
          </p:nvGrpSpPr>
          <p:grpSpPr bwMode="auto">
            <a:xfrm>
              <a:off x="6937375" y="265135"/>
              <a:ext cx="2016693" cy="506415"/>
              <a:chOff x="6937045" y="265065"/>
              <a:chExt cx="2016855" cy="50624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7210069" y="379733"/>
                <a:ext cx="1493256" cy="276906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버스예매 프로그램</a:t>
                </a:r>
              </a:p>
            </p:txBody>
          </p:sp>
          <p:cxnSp>
            <p:nvCxnSpPr>
              <p:cNvPr id="15" name="직선 연결선 14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 bwMode="auto">
            <a:xfrm>
              <a:off x="7546542" y="45488"/>
              <a:ext cx="1390215" cy="18481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Team Project</a:t>
              </a:r>
              <a:endParaRPr lang="ko-KR" altLang="en-US" sz="6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endParaRPr>
            </a:p>
          </p:txBody>
        </p:sp>
      </p:grpSp>
      <p:pic>
        <p:nvPicPr>
          <p:cNvPr id="3" name="그림 2" descr="스크린샷, 모니터, 화면, 컴퓨터이(가) 표시된 사진&#10;&#10;자동 생성된 설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20" y="911607"/>
            <a:ext cx="3276364" cy="2128598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softEdge rad="0"/>
          </a:effectLst>
        </p:spPr>
      </p:pic>
      <p:pic>
        <p:nvPicPr>
          <p:cNvPr id="5" name="그림 4" descr="스크린샷이(가) 표시된 사진&#10;&#10;자동 생성된 설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46" y="1975906"/>
            <a:ext cx="3030982" cy="2787774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251520" y="1232932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개발기간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7901" y="1232932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2020.08.28~2020.09.17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532438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참여인원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540" y="1812470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개발환경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3540" y="2111976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사용도구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3539" y="2411482"/>
            <a:ext cx="902811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사용기술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3859" y="1535211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rPr>
              <a:t>3</a:t>
            </a: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37901" y="1821171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windows10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3859" y="2123450"/>
            <a:ext cx="2740346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MySQL, Eclipse, </a:t>
            </a:r>
            <a:r>
              <a:rPr lang="en-US" altLang="ko-KR" sz="1100" spc="30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DBeaver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33858" y="2420183"/>
            <a:ext cx="2613559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Java, DB</a:t>
            </a:r>
            <a:endParaRPr lang="ko-KR" altLang="en-US" sz="1100" spc="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cxnSp>
        <p:nvCxnSpPr>
          <p:cNvPr id="41" name="직선 연결선 40"/>
          <p:cNvCxnSpPr>
            <a:cxnSpLocks/>
          </p:cNvCxnSpPr>
          <p:nvPr/>
        </p:nvCxnSpPr>
        <p:spPr>
          <a:xfrm>
            <a:off x="252413" y="2825750"/>
            <a:ext cx="37084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79513" y="2940899"/>
            <a:ext cx="4258564" cy="2105448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>
            <a:spAutoFit/>
          </a:bodyPr>
          <a:lstStyle/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버스 예매 프로그램을 구축하고 데이터를 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DB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에 저장하여 사용자가 원하는 티켓을 저장하고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,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원할 때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정보를 가져올 수 있도록 하는 프로젝트입니다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구현 내용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회원가입 및 로그인 처리</a:t>
            </a: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사용자가 원하는 날짜와 시간의 버스를 선택하여 원하는 자리 예매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결재 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UI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를 만들어 신용카드로 카드결재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사용자가 예매한 모든 티켓의 정보를 조회 및 이미지 파일로 저장</a:t>
            </a:r>
            <a:r>
              <a:rPr lang="en-US" altLang="ko-KR" sz="1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marL="171450" indent="-17145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ko-KR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  <a:p>
            <a:pPr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CEC0-F61B-41B3-A958-13D32E2B4D25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288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3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30734" name="그룹 2"/>
            <p:cNvGrpSpPr>
              <a:grpSpLocks/>
            </p:cNvGrpSpPr>
            <p:nvPr/>
          </p:nvGrpSpPr>
          <p:grpSpPr bwMode="auto">
            <a:xfrm>
              <a:off x="6937375" y="265135"/>
              <a:ext cx="2016693" cy="506415"/>
              <a:chOff x="6937045" y="265065"/>
              <a:chExt cx="2016855" cy="50624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210069" y="379733"/>
                <a:ext cx="1493256" cy="276906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버스예매 프로그램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pic>
        <p:nvPicPr>
          <p:cNvPr id="30724" name="그림 2" descr="스크린샷이(가) 표시된 사진&#10;&#10;자동 생성된 설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459" y="1113155"/>
            <a:ext cx="5045075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 bwMode="auto">
          <a:xfrm>
            <a:off x="248419" y="1176264"/>
            <a:ext cx="4170826" cy="36933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JTextField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 </a:t>
            </a:r>
            <a:r>
              <a:rPr lang="en-US" altLang="ko-KR" sz="18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tfOrigin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8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tfDest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클릭시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 </a:t>
            </a:r>
            <a:r>
              <a:rPr lang="en-US" altLang="ko-KR" sz="18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활성화됨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터미널 이름 버튼을 </a:t>
            </a:r>
            <a:r>
              <a:rPr lang="en-US" altLang="ko-KR" sz="18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클릭하면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활성화된 </a:t>
            </a:r>
            <a:r>
              <a:rPr lang="en-US" altLang="ko-KR" sz="18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상태의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JTextField에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값이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채워지게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된다</a:t>
            </a:r>
            <a:endParaRPr lang="en-US" altLang="ko-KR" sz="1800" dirty="0" smtClean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 smtClean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String[]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배열의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각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원소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</a:endParaRPr>
          </a:p>
          <a:p>
            <a:pPr>
              <a:defRPr/>
            </a:pP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String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literal들을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</a:endParaRPr>
          </a:p>
          <a:p>
            <a:pPr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Label로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하는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버튼을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추가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</a:endParaRPr>
          </a:p>
          <a:p>
            <a:pPr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버튼을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클릭하면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해당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String을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JTextfField에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</a:rPr>
              <a:t>추가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0728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터미널 및 날짜 선택</a:t>
              </a:r>
            </a:p>
          </p:txBody>
        </p:sp>
      </p:grpSp>
      <p:sp>
        <p:nvSpPr>
          <p:cNvPr id="19" name="TextBox 18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736258" y="1846578"/>
            <a:ext cx="4591926" cy="50110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986708" y="2471830"/>
            <a:ext cx="4478651" cy="41836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2887917" y="2202426"/>
            <a:ext cx="976160" cy="2694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887917" y="2792361"/>
            <a:ext cx="1369451" cy="7079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54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32797" name="그룹 2"/>
            <p:cNvGrpSpPr>
              <a:grpSpLocks/>
            </p:cNvGrpSpPr>
            <p:nvPr/>
          </p:nvGrpSpPr>
          <p:grpSpPr bwMode="auto">
            <a:xfrm>
              <a:off x="6937375" y="265135"/>
              <a:ext cx="2016693" cy="506415"/>
              <a:chOff x="6937045" y="265065"/>
              <a:chExt cx="2016855" cy="50624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210069" y="379733"/>
                <a:ext cx="1493256" cy="276906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버스예매 프로그램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pic>
        <p:nvPicPr>
          <p:cNvPr id="32771" name="그림 2" descr="스크린샷이(가) 표시된 사진&#10;&#10;자동 생성된 설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634" y="1058814"/>
            <a:ext cx="5175250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 bwMode="auto">
          <a:xfrm>
            <a:off x="187236" y="1135231"/>
            <a:ext cx="3355736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DB에서 터미널 리스트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받아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ArrayList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&lt;String&gt;에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저장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각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패널에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버튼을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만들고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CardLayout으로</a:t>
            </a:r>
            <a:r>
              <a:rPr lang="en-US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Panel</a:t>
            </a:r>
            <a:r>
              <a:rPr lang="ko-KR" altLang="en-US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을</a:t>
            </a:r>
            <a:r>
              <a:rPr lang="en-US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 </a:t>
            </a:r>
            <a:r>
              <a:rPr lang="en-US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등록</a:t>
            </a:r>
            <a:endParaRPr 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왼쪽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버튼으로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Card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전환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2774" name="그림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3295650"/>
            <a:ext cx="962025" cy="15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362970"/>
              </p:ext>
            </p:extLst>
          </p:nvPr>
        </p:nvGraphicFramePr>
        <p:xfrm>
          <a:off x="1903254" y="3306763"/>
          <a:ext cx="1398587" cy="1482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85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ArrayList</a:t>
                      </a:r>
                    </a:p>
                  </a:txBody>
                  <a:tcPr marL="91518" marR="91518" marT="45700" marB="457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ArrayList</a:t>
                      </a:r>
                    </a:p>
                  </a:txBody>
                  <a:tcPr marL="91518" marR="91518" marT="45700" marB="457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ArrayList</a:t>
                      </a:r>
                    </a:p>
                  </a:txBody>
                  <a:tcPr marL="91518" marR="91518" marT="45700" marB="457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ArrayList</a:t>
                      </a:r>
                    </a:p>
                  </a:txBody>
                  <a:tcPr marL="91518" marR="91518" marT="45700" marB="457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1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5" name="직사각형 34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터미널 및 날짜 선택</a:t>
              </a:r>
            </a:p>
          </p:txBody>
        </p:sp>
      </p:grpSp>
      <p:sp>
        <p:nvSpPr>
          <p:cNvPr id="37" name="TextBox 36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20" name="화살표: 왼쪽 23"/>
          <p:cNvSpPr/>
          <p:nvPr/>
        </p:nvSpPr>
        <p:spPr>
          <a:xfrm rot="10800000">
            <a:off x="1171367" y="3885406"/>
            <a:ext cx="693737" cy="3365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화살표: 왼쪽 23"/>
          <p:cNvSpPr/>
          <p:nvPr/>
        </p:nvSpPr>
        <p:spPr>
          <a:xfrm rot="10800000">
            <a:off x="3117901" y="3912420"/>
            <a:ext cx="693737" cy="3365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292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파일 트리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lc="http://schemas.openxmlformats.org/drawingml/2006/lockedCanvas" xmlns:a16="http://schemas.microsoft.com/office/drawing/2014/main" xmlns="" id="{2AB34D31-47C9-47B6-8014-7BE32938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1158736"/>
            <a:ext cx="2184116" cy="38323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F3696256-FA54-4881-838B-E533C2A99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640" y="1158736"/>
            <a:ext cx="1892244" cy="27049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2D22688F-8F33-4693-8A41-78AE3501F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439" y="1158736"/>
            <a:ext cx="2184116" cy="39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0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그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12" y="1235126"/>
            <a:ext cx="21336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453777" y="2177624"/>
            <a:ext cx="572605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출발지/도착지 선택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화면에서만</a:t>
            </a:r>
            <a:endParaRPr lang="ko-KR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사용되는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DB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다른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JFrame에서는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출발지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String,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도착지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String만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넘겨서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사용한다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5135"/>
              <a:ext cx="2016693" cy="506415"/>
              <a:chOff x="6937045" y="265065"/>
              <a:chExt cx="2016855" cy="50624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210069" y="379733"/>
                <a:ext cx="1493256" cy="276906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버스예매 프로그램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grpSp>
        <p:nvGrpSpPr>
          <p:cNvPr id="25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0" name="직사각형 29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터미널 및 날짜 선택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873" y="2271251"/>
            <a:ext cx="4424692" cy="27083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2" y="975517"/>
            <a:ext cx="4782477" cy="1318756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>
            <a:off x="1740310" y="1651819"/>
            <a:ext cx="1887793" cy="1238865"/>
          </a:xfrm>
          <a:prstGeom prst="bentConnector3">
            <a:avLst>
              <a:gd name="adj1" fmla="val -521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 bwMode="auto">
          <a:xfrm>
            <a:off x="-42266" y="3029110"/>
            <a:ext cx="3772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ActionListener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인터페이스의 </a:t>
            </a:r>
            <a:r>
              <a:rPr lang="ko-KR" altLang="en-US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재정의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추상클래스로 재정의하여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메서드</a:t>
            </a:r>
            <a:r>
              <a:rPr lang="ko-KR" altLang="en-US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안에서 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Callback </a:t>
            </a:r>
            <a:r>
              <a:rPr lang="ko-KR" altLang="en-US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함수 정의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7" name="그룹 16">
            <a:extLst>
              <a:ext uri="{FF2B5EF4-FFF2-40B4-BE49-F238E27FC236}">
                <a16:creationId xmlns="" xmlns:a16="http://schemas.microsoft.com/office/drawing/2014/main" id="{6AFF8ED2-AD6E-4483-9ECA-00B71A97DE79}"/>
              </a:ext>
            </a:extLst>
          </p:cNvPr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9" name="그룹 2">
              <a:extLst>
                <a:ext uri="{FF2B5EF4-FFF2-40B4-BE49-F238E27FC236}">
                  <a16:creationId xmlns="" xmlns:a16="http://schemas.microsoft.com/office/drawing/2014/main" id="{62EBF544-60F7-4262-A737-87EF43622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7375" y="265135"/>
              <a:ext cx="2016693" cy="506415"/>
              <a:chOff x="6937045" y="265065"/>
              <a:chExt cx="2016855" cy="506242"/>
            </a:xfrm>
          </p:grpSpPr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C3BC3588-FA37-4615-AD2A-29C4F3924EEE}"/>
                  </a:ext>
                </a:extLst>
              </p:cNvPr>
              <p:cNvSpPr txBox="1"/>
              <p:nvPr/>
            </p:nvSpPr>
            <p:spPr>
              <a:xfrm>
                <a:off x="7210069" y="379733"/>
                <a:ext cx="1493256" cy="276906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버스예매 프로그램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="" xmlns:a16="http://schemas.microsoft.com/office/drawing/2014/main" id="{F6ECEF0E-2B1C-4358-A142-1EA13ECF7676}"/>
                  </a:ext>
                </a:extLst>
              </p:cNvPr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="" xmlns:a16="http://schemas.microsoft.com/office/drawing/2014/main" id="{95532927-7E27-4D9F-98D0-9055DEFAFC34}"/>
                  </a:ext>
                </a:extLst>
              </p:cNvPr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595DC5C-FE60-47FD-BCA6-54F822093050}"/>
                </a:ext>
              </a:extLst>
            </p:cNvPr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grpSp>
        <p:nvGrpSpPr>
          <p:cNvPr id="15" name="그룹 25">
            <a:extLst>
              <a:ext uri="{FF2B5EF4-FFF2-40B4-BE49-F238E27FC236}">
                <a16:creationId xmlns="" xmlns:a16="http://schemas.microsoft.com/office/drawing/2014/main" id="{EFDCF941-7EBE-4362-83AB-C590951A8740}"/>
              </a:ext>
            </a:extLst>
          </p:cNvPr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96A7C872-540F-4838-84D0-205E4D830C4E}"/>
                </a:ext>
              </a:extLst>
            </p:cNvPr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63101D6-5DF8-48CC-823C-ADF11B92957B}"/>
                </a:ext>
              </a:extLst>
            </p:cNvPr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터미널 및 날짜 선택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7EFBD1C-71C3-4AAD-BA54-B72567CE5055}"/>
              </a:ext>
            </a:extLst>
          </p:cNvPr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0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 bwMode="auto">
          <a:xfrm>
            <a:off x="265223" y="1103626"/>
            <a:ext cx="8611661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DB에서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데이터를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받아와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ArrayList에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적재하는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모습</a:t>
            </a:r>
            <a:endParaRPr lang="en-US" altLang="ko-KR" sz="20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전체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지역의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터미널을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담는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ArrayList는</a:t>
            </a:r>
            <a:endParaRPr lang="en-US" altLang="ko-KR" sz="20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다시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한 번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오름차순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정렬해준다.</a:t>
            </a:r>
          </a:p>
        </p:txBody>
      </p:sp>
      <p:pic>
        <p:nvPicPr>
          <p:cNvPr id="34820" name="그림 6" descr="텍스트, 앉아있는, 노트북, 화면이(가) 표시된 사진&#10;&#10;자동 생성된 설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97" y="2224377"/>
            <a:ext cx="6059487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19" name="그룹 2"/>
            <p:cNvGrpSpPr>
              <a:grpSpLocks/>
            </p:cNvGrpSpPr>
            <p:nvPr/>
          </p:nvGrpSpPr>
          <p:grpSpPr bwMode="auto">
            <a:xfrm>
              <a:off x="6937375" y="265135"/>
              <a:ext cx="2016693" cy="506415"/>
              <a:chOff x="6937045" y="265065"/>
              <a:chExt cx="2016855" cy="50624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210069" y="379733"/>
                <a:ext cx="1493256" cy="276906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버스예매 프로그램</a:t>
                </a:r>
              </a:p>
            </p:txBody>
          </p:sp>
          <p:cxnSp>
            <p:nvCxnSpPr>
              <p:cNvPr id="22" name="직선 연결선 21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grpSp>
        <p:nvGrpSpPr>
          <p:cNvPr id="24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25" name="직사각형 24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터미널 및 날짜 선택</a:t>
              </a:r>
            </a:p>
          </p:txBody>
        </p:sp>
      </p:grpSp>
      <p:sp>
        <p:nvSpPr>
          <p:cNvPr id="31" name="TextBox 3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3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그림 5" descr="사진, 화면, 쥐고있는, 테이블이(가) 표시된 사진&#10;&#10;자동 생성된 설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2655113"/>
            <a:ext cx="6530975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127541" y="1113155"/>
            <a:ext cx="8611661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 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다음에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생성될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JFrame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인스턴스에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예매정보를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넘겨주기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위해</a:t>
            </a:r>
            <a:endParaRPr lang="ko-KR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예매정보_VO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bag을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parameter로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사용</a:t>
            </a:r>
            <a:endParaRPr 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출발지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도착지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출발날짜를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설정하고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인스턴스를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생성할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때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사용하여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넘겨주기</a:t>
            </a:r>
            <a:endParaRPr lang="en-US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8" name="그룹 16"/>
          <p:cNvGrpSpPr>
            <a:grpSpLocks/>
          </p:cNvGrpSpPr>
          <p:nvPr/>
        </p:nvGrpSpPr>
        <p:grpSpPr bwMode="auto">
          <a:xfrm>
            <a:off x="6937376" y="46038"/>
            <a:ext cx="2183599" cy="725487"/>
            <a:chOff x="6937375" y="45488"/>
            <a:chExt cx="2183741" cy="726062"/>
          </a:xfrm>
        </p:grpSpPr>
        <p:grpSp>
          <p:nvGrpSpPr>
            <p:cNvPr id="19" name="그룹 2"/>
            <p:cNvGrpSpPr>
              <a:grpSpLocks/>
            </p:cNvGrpSpPr>
            <p:nvPr/>
          </p:nvGrpSpPr>
          <p:grpSpPr bwMode="auto">
            <a:xfrm>
              <a:off x="6937375" y="265135"/>
              <a:ext cx="2016693" cy="506415"/>
              <a:chOff x="6937045" y="265065"/>
              <a:chExt cx="2016855" cy="50624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210069" y="379733"/>
                <a:ext cx="1493256" cy="276906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버스예매 프로그램</a:t>
                </a:r>
              </a:p>
            </p:txBody>
          </p:sp>
          <p:cxnSp>
            <p:nvCxnSpPr>
              <p:cNvPr id="22" name="직선 연결선 21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 bwMode="auto">
            <a:xfrm>
              <a:off x="7362186" y="45488"/>
              <a:ext cx="1758930" cy="18481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grpSp>
        <p:nvGrpSpPr>
          <p:cNvPr id="24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25" name="직사각형 24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터미널 및 날짜 선택</a:t>
              </a:r>
            </a:p>
          </p:txBody>
        </p:sp>
      </p:grpSp>
      <p:sp>
        <p:nvSpPr>
          <p:cNvPr id="31" name="TextBox 3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그림 6" descr="스크린샷이(가) 표시된 사진&#10;&#10;자동 생성된 설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1" y="1055688"/>
            <a:ext cx="5035550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3372465" y="1545423"/>
            <a:ext cx="2517058" cy="16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85000" y="1358900"/>
            <a:ext cx="185738" cy="269875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150" spc="30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07988" y="1554952"/>
            <a:ext cx="3355736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출발지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도착지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JFrame에서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넘어온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날짜정보를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err="1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800" dirty="0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사용하여</a:t>
            </a:r>
            <a:endParaRPr lang="en-US" altLang="ko-KR" sz="1800" dirty="0" smtClean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여기에</a:t>
            </a:r>
            <a:r>
              <a:rPr lang="en-US" altLang="ko-KR" sz="1800" dirty="0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출력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6871" name="그림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3057525"/>
            <a:ext cx="8580437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 bwMode="auto">
          <a:xfrm>
            <a:off x="472503" y="3604374"/>
            <a:ext cx="3355736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예약정보_IO를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넘겨받는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생성자의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모습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4" name="그룹 2"/>
          <p:cNvGrpSpPr>
            <a:grpSpLocks/>
          </p:cNvGrpSpPr>
          <p:nvPr/>
        </p:nvGrpSpPr>
        <p:grpSpPr bwMode="auto">
          <a:xfrm>
            <a:off x="6937376" y="265511"/>
            <a:ext cx="2016562" cy="506014"/>
            <a:chOff x="6937045" y="265065"/>
            <a:chExt cx="2016855" cy="506242"/>
          </a:xfrm>
        </p:grpSpPr>
        <p:sp>
          <p:nvSpPr>
            <p:cNvPr id="30" name="TextBox 29"/>
            <p:cNvSpPr txBox="1"/>
            <p:nvPr/>
          </p:nvSpPr>
          <p:spPr>
            <a:xfrm>
              <a:off x="7210069" y="379733"/>
              <a:ext cx="1493256" cy="27690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버스예매 프로그램</a:t>
              </a: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6937045" y="264667"/>
              <a:ext cx="20164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6937045" y="771307"/>
              <a:ext cx="20164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예약정보확인</a:t>
              </a:r>
            </a:p>
          </p:txBody>
        </p:sp>
      </p:grpSp>
      <p:sp>
        <p:nvSpPr>
          <p:cNvPr id="36" name="TextBox 35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9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그림 6" descr="스크린샷이(가) 표시된 사진&#10;&#10;자동 생성된 설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75" y="1103626"/>
            <a:ext cx="5037137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3431458" y="2136872"/>
            <a:ext cx="4719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 bwMode="auto">
          <a:xfrm>
            <a:off x="265471" y="1103626"/>
            <a:ext cx="3355736" cy="203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버스의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출발시각을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선택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배차는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매일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다르므로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여기서는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랜덤한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배차를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생성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최대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5개까지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테이블에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추가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방식으로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구현하였다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파랗게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highlight된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항목이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'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선택된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항목'이다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20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1" name="그룹 2"/>
            <p:cNvGrpSpPr>
              <a:grpSpLocks/>
            </p:cNvGrpSpPr>
            <p:nvPr/>
          </p:nvGrpSpPr>
          <p:grpSpPr bwMode="auto">
            <a:xfrm>
              <a:off x="6937375" y="265135"/>
              <a:ext cx="2016693" cy="506415"/>
              <a:chOff x="6937045" y="265065"/>
              <a:chExt cx="2016855" cy="50624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210069" y="379733"/>
                <a:ext cx="1493256" cy="276906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  <a:ea typeface="+mn-ea"/>
                  </a:rPr>
                  <a:t>버스예매 프로그램</a:t>
                </a:r>
              </a:p>
            </p:txBody>
          </p:sp>
          <p:cxnSp>
            <p:nvCxnSpPr>
              <p:cNvPr id="24" name="직선 연결선 23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3" name="TextBox 32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</a:p>
        </p:txBody>
      </p:sp>
      <p:grpSp>
        <p:nvGrpSpPr>
          <p:cNvPr id="34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5" name="직사각형 34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6" name="TextBox 35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예약정보확인</a:t>
              </a:r>
            </a:p>
          </p:txBody>
        </p:sp>
      </p:grpSp>
      <p:sp>
        <p:nvSpPr>
          <p:cNvPr id="37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4" name="타원 3"/>
          <p:cNvSpPr/>
          <p:nvPr/>
        </p:nvSpPr>
        <p:spPr>
          <a:xfrm>
            <a:off x="3903406" y="1877961"/>
            <a:ext cx="4946906" cy="112907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 bwMode="auto">
          <a:xfrm>
            <a:off x="290226" y="1421580"/>
            <a:ext cx="8358702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getSelectedRow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() </a:t>
            </a:r>
            <a:r>
              <a:rPr lang="ko-KR" altLang="en-US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메서드로</a:t>
            </a:r>
            <a:r>
              <a:rPr lang="ko-KR" altLang="en-US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highlighted</a:t>
            </a:r>
            <a:r>
              <a:rPr lang="ko-KR" altLang="en-US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된 행 번호 획득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출발시각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버스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정보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플랫폼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정보를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VO에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입력한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뒤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다음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JFrame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인스턴스의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생성자에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넘겨주는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모습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플랫폼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번호도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1~15사이에서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랜덤으로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결정한다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38916" name="그림 4" descr="앉아있는, 화면, 음식이(가) 표시된 사진&#10;&#10;자동 생성된 설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2866413"/>
            <a:ext cx="844867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19" name="그룹 2"/>
            <p:cNvGrpSpPr>
              <a:grpSpLocks/>
            </p:cNvGrpSpPr>
            <p:nvPr/>
          </p:nvGrpSpPr>
          <p:grpSpPr bwMode="auto">
            <a:xfrm>
              <a:off x="6937375" y="265135"/>
              <a:ext cx="2016693" cy="506415"/>
              <a:chOff x="6937045" y="265065"/>
              <a:chExt cx="2016855" cy="50624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210069" y="379733"/>
                <a:ext cx="1493256" cy="276906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  <a:ea typeface="+mn-ea"/>
                  </a:rPr>
                  <a:t>버스예매 프로그램</a:t>
                </a:r>
              </a:p>
            </p:txBody>
          </p:sp>
          <p:cxnSp>
            <p:nvCxnSpPr>
              <p:cNvPr id="22" name="직선 연결선 21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1" name="TextBox 3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</a:p>
        </p:txBody>
      </p:sp>
      <p:grpSp>
        <p:nvGrpSpPr>
          <p:cNvPr id="3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3" name="직사각형 3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예약정보확인</a:t>
              </a:r>
            </a:p>
          </p:txBody>
        </p:sp>
      </p:grpSp>
      <p:sp>
        <p:nvSpPr>
          <p:cNvPr id="35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9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auto">
          <a:xfrm>
            <a:off x="127541" y="1301746"/>
            <a:ext cx="3355736" cy="203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현재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로그인된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(String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userID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사용자의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예매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정보를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불러와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테이블에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적재한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모습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마찬가지로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Highlighted 된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Row의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정보를</a:t>
            </a:r>
            <a:endParaRPr lang="en-US" altLang="ko-KR" sz="18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다음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JFrame</a:t>
            </a:r>
            <a:r>
              <a:rPr lang="en-US" altLang="ko-KR" sz="1800" dirty="0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err="1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인스턴스에서</a:t>
            </a:r>
            <a:r>
              <a:rPr lang="en-US" altLang="ko-KR" sz="1800" dirty="0" smtClean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출력</a:t>
            </a:r>
          </a:p>
        </p:txBody>
      </p:sp>
      <p:pic>
        <p:nvPicPr>
          <p:cNvPr id="39941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847" y="1084263"/>
            <a:ext cx="5119687" cy="38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그림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795713"/>
            <a:ext cx="853281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5" name="그림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19488"/>
            <a:ext cx="853281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4" name="그룹 2"/>
            <p:cNvGrpSpPr>
              <a:grpSpLocks/>
            </p:cNvGrpSpPr>
            <p:nvPr/>
          </p:nvGrpSpPr>
          <p:grpSpPr bwMode="auto">
            <a:xfrm>
              <a:off x="6937375" y="265135"/>
              <a:ext cx="2016693" cy="506415"/>
              <a:chOff x="6937045" y="265065"/>
              <a:chExt cx="2016855" cy="50624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210069" y="379733"/>
                <a:ext cx="1493256" cy="276906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버스예매 프로그램</a:t>
                </a:r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6" name="TextBox 35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7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8" name="직사각형 37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예약정보확인</a:t>
              </a:r>
            </a:p>
          </p:txBody>
        </p:sp>
      </p:grpSp>
      <p:sp>
        <p:nvSpPr>
          <p:cNvPr id="40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13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89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 bwMode="auto">
          <a:xfrm>
            <a:off x="184150" y="1242556"/>
            <a:ext cx="8358702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선택된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row의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ticket_id를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가지고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DB에서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특정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row를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호출</a:t>
            </a:r>
            <a:endParaRPr lang="en-US" altLang="ko-KR" sz="2000" dirty="0">
              <a:ln>
                <a:solidFill>
                  <a:prstClr val="black">
                    <a:lumMod val="65000"/>
                    <a:lumOff val="35000"/>
                    <a:alpha val="10000"/>
                  </a:prst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다음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JFrame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인스턴스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생성자에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parameter로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넘겨준다</a:t>
            </a:r>
            <a:r>
              <a:rPr lang="en-US" altLang="ko-KR" sz="2000" dirty="0">
                <a:ln>
                  <a:solidFill>
                    <a:prstClr val="black">
                      <a:lumMod val="65000"/>
                      <a:lumOff val="35000"/>
                      <a:alpha val="10000"/>
                    </a:prst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40964" name="그림 6" descr="화면이(가) 표시된 사진&#10;&#10;자동 생성된 설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544583"/>
            <a:ext cx="875823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그림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3951583"/>
            <a:ext cx="875823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20" name="그룹 2"/>
            <p:cNvGrpSpPr>
              <a:grpSpLocks/>
            </p:cNvGrpSpPr>
            <p:nvPr/>
          </p:nvGrpSpPr>
          <p:grpSpPr bwMode="auto">
            <a:xfrm>
              <a:off x="6937375" y="265135"/>
              <a:ext cx="2016693" cy="506415"/>
              <a:chOff x="6937045" y="265065"/>
              <a:chExt cx="2016855" cy="50624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210069" y="379733"/>
                <a:ext cx="1493256" cy="276906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버스예매 프로그램</a:t>
                </a: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32" name="TextBox 31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33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예약정보확인</a:t>
              </a:r>
            </a:p>
          </p:txBody>
        </p:sp>
      </p:grpSp>
      <p:sp>
        <p:nvSpPr>
          <p:cNvPr id="3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14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64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13434-A035-4187-9E22-AD35241D7DE9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5" name="그룹 16"/>
          <p:cNvGrpSpPr>
            <a:grpSpLocks/>
          </p:cNvGrpSpPr>
          <p:nvPr/>
        </p:nvGrpSpPr>
        <p:grpSpPr bwMode="auto">
          <a:xfrm>
            <a:off x="6937375" y="46038"/>
            <a:ext cx="2165350" cy="725487"/>
            <a:chOff x="6937375" y="45488"/>
            <a:chExt cx="2165491" cy="726062"/>
          </a:xfrm>
        </p:grpSpPr>
        <p:grpSp>
          <p:nvGrpSpPr>
            <p:cNvPr id="6" name="그룹 2"/>
            <p:cNvGrpSpPr>
              <a:grpSpLocks/>
            </p:cNvGrpSpPr>
            <p:nvPr/>
          </p:nvGrpSpPr>
          <p:grpSpPr bwMode="auto">
            <a:xfrm>
              <a:off x="6937375" y="264737"/>
              <a:ext cx="2016256" cy="506813"/>
              <a:chOff x="6937045" y="264667"/>
              <a:chExt cx="2016418" cy="5066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82755" y="398632"/>
                <a:ext cx="1524998" cy="277124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  <a:alpha val="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 smtClean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동영상 송출 사이트</a:t>
                </a:r>
                <a:endParaRPr lang="ko-KR" altLang="en-US" sz="12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6937045" y="26466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937045" y="771307"/>
                <a:ext cx="20164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 bwMode="auto">
            <a:xfrm>
              <a:off x="7380435" y="45488"/>
              <a:ext cx="1722431" cy="184667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1st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Team Project -4</a:t>
              </a:r>
              <a:r>
                <a:rPr lang="ko-KR" altLang="en-US" sz="600" spc="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  <a:cs typeface="Times New Roman" pitchFamily="18" charset="0"/>
                </a:rPr>
                <a:t>조</a:t>
              </a: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127541" y="137408"/>
            <a:ext cx="1526380" cy="2616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사용 기술 설명</a:t>
            </a:r>
            <a:r>
              <a:rPr lang="en-US" altLang="ko-KR" sz="110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</a:p>
        </p:txBody>
      </p:sp>
      <p:grpSp>
        <p:nvGrpSpPr>
          <p:cNvPr id="12" name="그룹 25"/>
          <p:cNvGrpSpPr>
            <a:grpSpLocks/>
          </p:cNvGrpSpPr>
          <p:nvPr/>
        </p:nvGrpSpPr>
        <p:grpSpPr bwMode="auto">
          <a:xfrm>
            <a:off x="376238" y="700084"/>
            <a:ext cx="5276850" cy="298454"/>
            <a:chOff x="614586" y="1030433"/>
            <a:chExt cx="7557814" cy="298453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614586" y="1030433"/>
              <a:ext cx="7557814" cy="2889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211960" y="1059582"/>
              <a:ext cx="3960440" cy="26930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  <a:alpha val="0"/>
                </a:schemeClr>
              </a:solidFill>
            </a:ln>
          </p:spPr>
          <p:txBody>
            <a:bodyPr>
              <a:spAutoFit/>
            </a:bodyPr>
            <a:lstStyle/>
            <a:p>
              <a:pPr algn="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50" spc="300" dirty="0" smtClean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인터페이스</a:t>
              </a:r>
              <a:endParaRPr lang="ko-KR" altLang="en-US" sz="1150" spc="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lc="http://schemas.openxmlformats.org/drawingml/2006/lockedCanvas" xmlns:a16="http://schemas.microsoft.com/office/drawing/2014/main" xmlns="" id="{65E4ABD8-D478-4FC3-BF7E-12E8B015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3" y="1027687"/>
            <a:ext cx="3329226" cy="396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3417</Words>
  <Application>Microsoft Office PowerPoint</Application>
  <PresentationFormat>화면 슬라이드 쇼(16:9)</PresentationFormat>
  <Paragraphs>810</Paragraphs>
  <Slides>88</Slides>
  <Notes>17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7" baseType="lpstr">
      <vt:lpstr>맑은 고딕</vt:lpstr>
      <vt:lpstr>Calibri</vt:lpstr>
      <vt:lpstr>Inter-Regular</vt:lpstr>
      <vt:lpstr>Wingdings</vt:lpstr>
      <vt:lpstr>Times New Roman</vt:lpstr>
      <vt:lpstr>Arial</vt:lpstr>
      <vt:lpstr>Symbol</vt:lpstr>
      <vt:lpstr>Joan template</vt:lpstr>
      <vt:lpstr>비트맵 이미지</vt:lpstr>
      <vt:lpstr>서민석 포트폴리오</vt:lpstr>
      <vt:lpstr>PowerPoint 프레젠테이션</vt:lpstr>
      <vt:lpstr>SPRING 활용 MVC2 기반으로 구현한 동영상 송출 사이트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Android Studio 사용 달력 스케줄러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JSP 활용 MVC1 기반으로 구현한 제주도 여행상품 판매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JAVA SWING을 이용한 버스예매 프로그램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서민석</dc:creator>
  <cp:lastModifiedBy>서 민석</cp:lastModifiedBy>
  <cp:revision>49</cp:revision>
  <dcterms:modified xsi:type="dcterms:W3CDTF">2020-12-21T09:24:44Z</dcterms:modified>
</cp:coreProperties>
</file>